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6043" r:id="rId6"/>
    <p:sldId id="6042" r:id="rId7"/>
    <p:sldId id="6092" r:id="rId8"/>
    <p:sldId id="6056" r:id="rId9"/>
    <p:sldId id="6100" r:id="rId10"/>
    <p:sldId id="6096" r:id="rId11"/>
    <p:sldId id="6083" r:id="rId12"/>
    <p:sldId id="6097" r:id="rId13"/>
    <p:sldId id="6084" r:id="rId14"/>
    <p:sldId id="6099" r:id="rId15"/>
  </p:sldIdLst>
  <p:sldSz cx="9144000" cy="6858000" type="screen4x3"/>
  <p:notesSz cx="6858000" cy="9144000"/>
  <p:embeddedFontLst>
    <p:embeddedFont>
      <p:font typeface="Segoe UI Light" panose="020B0502040204020203" pitchFamily="34" charset="0"/>
      <p:regular r:id="rId18"/>
      <p:italic r:id="rId19"/>
    </p:embeddedFont>
    <p:embeddedFont>
      <p:font typeface="Asap" panose="02000506040000020004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C2409-3FD5-46B6-B946-1256FADE1C29}" v="14" dt="2020-10-23T07:19:52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522" autoAdjust="0"/>
  </p:normalViewPr>
  <p:slideViewPr>
    <p:cSldViewPr snapToGrid="0" showGuides="1">
      <p:cViewPr varScale="1">
        <p:scale>
          <a:sx n="123" d="100"/>
          <a:sy n="123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04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09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79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9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57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5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7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98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74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4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6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40C209C-16B8-4939-8BD2-5988B3F95D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0941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40C209C-16B8-4939-8BD2-5988B3F95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81C09B54-B179-40C3-A0E5-5E77F470C8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5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540000"/>
            <a:ext cx="4167000" cy="5671940"/>
          </a:xfrm>
        </p:spPr>
        <p:txBody>
          <a:bodyPr anchor="t"/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15800" y="6211937"/>
            <a:ext cx="555185" cy="180000"/>
          </a:xfrm>
        </p:spPr>
        <p:txBody>
          <a:bodyPr anchor="ctr"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B90CC727-2190-4356-BB48-CCC7B14683A6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752BDF-AF37-4F5F-9F6B-FDDBF8B8F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3741" y="6211940"/>
            <a:ext cx="2208259" cy="180000"/>
          </a:xfrm>
        </p:spPr>
        <p:txBody>
          <a:bodyPr anchor="ctr"/>
          <a:lstStyle>
            <a:lvl1pPr marL="0" indent="0">
              <a:buNone/>
              <a:defRPr sz="75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Talers navn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6041-B20A-4542-B1BA-4145C9D96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3241" y="6211938"/>
            <a:ext cx="1390500" cy="180000"/>
          </a:xfrm>
        </p:spPr>
        <p:txBody>
          <a:bodyPr anchor="ctr"/>
          <a:lstStyle>
            <a:lvl1pPr marL="0" indent="0" algn="l">
              <a:buNone/>
              <a:defRPr sz="7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Lokation</a:t>
            </a:r>
            <a:endParaRPr lang="en-GB" dirty="0"/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917E762F-02A5-4B00-95DE-C27C395CF2FF}"/>
              </a:ext>
            </a:extLst>
          </p:cNvPr>
          <p:cNvSpPr txBox="1">
            <a:spLocks/>
          </p:cNvSpPr>
          <p:nvPr userDrawn="1"/>
        </p:nvSpPr>
        <p:spPr>
          <a:xfrm>
            <a:off x="6428820" y="4417200"/>
            <a:ext cx="2267881" cy="1058002"/>
          </a:xfrm>
          <a:custGeom>
            <a:avLst/>
            <a:gdLst>
              <a:gd name="connsiteX0" fmla="*/ 2957605 w 3023841"/>
              <a:gd name="connsiteY0" fmla="*/ 644363 h 1058002"/>
              <a:gd name="connsiteX1" fmla="*/ 3010108 w 3023841"/>
              <a:gd name="connsiteY1" fmla="*/ 644363 h 1058002"/>
              <a:gd name="connsiteX2" fmla="*/ 3020124 w 3023841"/>
              <a:gd name="connsiteY2" fmla="*/ 648701 h 1058002"/>
              <a:gd name="connsiteX3" fmla="*/ 3023841 w 3023841"/>
              <a:gd name="connsiteY3" fmla="*/ 658036 h 1058002"/>
              <a:gd name="connsiteX4" fmla="*/ 3023841 w 3023841"/>
              <a:gd name="connsiteY4" fmla="*/ 1058002 h 1058002"/>
              <a:gd name="connsiteX5" fmla="*/ 3013907 w 3023841"/>
              <a:gd name="connsiteY5" fmla="*/ 1058002 h 1058002"/>
              <a:gd name="connsiteX6" fmla="*/ 2943789 w 3023841"/>
              <a:gd name="connsiteY6" fmla="*/ 1058002 h 1058002"/>
              <a:gd name="connsiteX7" fmla="*/ 2943789 w 3023841"/>
              <a:gd name="connsiteY7" fmla="*/ 658244 h 1058002"/>
              <a:gd name="connsiteX8" fmla="*/ 2957605 w 3023841"/>
              <a:gd name="connsiteY8" fmla="*/ 644363 h 1058002"/>
              <a:gd name="connsiteX9" fmla="*/ 2783397 w 3023841"/>
              <a:gd name="connsiteY9" fmla="*/ 644363 h 1058002"/>
              <a:gd name="connsiteX10" fmla="*/ 2836671 w 3023841"/>
              <a:gd name="connsiteY10" fmla="*/ 644363 h 1058002"/>
              <a:gd name="connsiteX11" fmla="*/ 2850691 w 3023841"/>
              <a:gd name="connsiteY11" fmla="*/ 658244 h 1058002"/>
              <a:gd name="connsiteX12" fmla="*/ 2850691 w 3023841"/>
              <a:gd name="connsiteY12" fmla="*/ 1058002 h 1058002"/>
              <a:gd name="connsiteX13" fmla="*/ 2769377 w 3023841"/>
              <a:gd name="connsiteY13" fmla="*/ 1058002 h 1058002"/>
              <a:gd name="connsiteX14" fmla="*/ 2769377 w 3023841"/>
              <a:gd name="connsiteY14" fmla="*/ 658244 h 1058002"/>
              <a:gd name="connsiteX15" fmla="*/ 2783397 w 3023841"/>
              <a:gd name="connsiteY15" fmla="*/ 644363 h 1058002"/>
              <a:gd name="connsiteX16" fmla="*/ 2610164 w 3023841"/>
              <a:gd name="connsiteY16" fmla="*/ 644363 h 1058002"/>
              <a:gd name="connsiteX17" fmla="*/ 2663438 w 3023841"/>
              <a:gd name="connsiteY17" fmla="*/ 644363 h 1058002"/>
              <a:gd name="connsiteX18" fmla="*/ 2677458 w 3023841"/>
              <a:gd name="connsiteY18" fmla="*/ 658244 h 1058002"/>
              <a:gd name="connsiteX19" fmla="*/ 2677458 w 3023841"/>
              <a:gd name="connsiteY19" fmla="*/ 1058002 h 1058002"/>
              <a:gd name="connsiteX20" fmla="*/ 2596144 w 3023841"/>
              <a:gd name="connsiteY20" fmla="*/ 1058002 h 1058002"/>
              <a:gd name="connsiteX21" fmla="*/ 2596144 w 3023841"/>
              <a:gd name="connsiteY21" fmla="*/ 658244 h 1058002"/>
              <a:gd name="connsiteX22" fmla="*/ 2610164 w 3023841"/>
              <a:gd name="connsiteY22" fmla="*/ 644363 h 1058002"/>
              <a:gd name="connsiteX23" fmla="*/ 360283 w 3023841"/>
              <a:gd name="connsiteY23" fmla="*/ 644363 h 1058002"/>
              <a:gd name="connsiteX24" fmla="*/ 412786 w 3023841"/>
              <a:gd name="connsiteY24" fmla="*/ 644363 h 1058002"/>
              <a:gd name="connsiteX25" fmla="*/ 426602 w 3023841"/>
              <a:gd name="connsiteY25" fmla="*/ 658244 h 1058002"/>
              <a:gd name="connsiteX26" fmla="*/ 426602 w 3023841"/>
              <a:gd name="connsiteY26" fmla="*/ 1058002 h 1058002"/>
              <a:gd name="connsiteX27" fmla="*/ 346467 w 3023841"/>
              <a:gd name="connsiteY27" fmla="*/ 1058002 h 1058002"/>
              <a:gd name="connsiteX28" fmla="*/ 346467 w 3023841"/>
              <a:gd name="connsiteY28" fmla="*/ 658244 h 1058002"/>
              <a:gd name="connsiteX29" fmla="*/ 360283 w 3023841"/>
              <a:gd name="connsiteY29" fmla="*/ 644363 h 1058002"/>
              <a:gd name="connsiteX30" fmla="*/ 187049 w 3023841"/>
              <a:gd name="connsiteY30" fmla="*/ 644363 h 1058002"/>
              <a:gd name="connsiteX31" fmla="*/ 239552 w 3023841"/>
              <a:gd name="connsiteY31" fmla="*/ 644363 h 1058002"/>
              <a:gd name="connsiteX32" fmla="*/ 253368 w 3023841"/>
              <a:gd name="connsiteY32" fmla="*/ 658244 h 1058002"/>
              <a:gd name="connsiteX33" fmla="*/ 253368 w 3023841"/>
              <a:gd name="connsiteY33" fmla="*/ 1058002 h 1058002"/>
              <a:gd name="connsiteX34" fmla="*/ 173233 w 3023841"/>
              <a:gd name="connsiteY34" fmla="*/ 1058002 h 1058002"/>
              <a:gd name="connsiteX35" fmla="*/ 173233 w 3023841"/>
              <a:gd name="connsiteY35" fmla="*/ 658244 h 1058002"/>
              <a:gd name="connsiteX36" fmla="*/ 187049 w 3023841"/>
              <a:gd name="connsiteY36" fmla="*/ 644363 h 1058002"/>
              <a:gd name="connsiteX37" fmla="*/ 13816 w 3023841"/>
              <a:gd name="connsiteY37" fmla="*/ 644363 h 1058002"/>
              <a:gd name="connsiteX38" fmla="*/ 66319 w 3023841"/>
              <a:gd name="connsiteY38" fmla="*/ 644363 h 1058002"/>
              <a:gd name="connsiteX39" fmla="*/ 80135 w 3023841"/>
              <a:gd name="connsiteY39" fmla="*/ 658244 h 1058002"/>
              <a:gd name="connsiteX40" fmla="*/ 80135 w 3023841"/>
              <a:gd name="connsiteY40" fmla="*/ 1058002 h 1058002"/>
              <a:gd name="connsiteX41" fmla="*/ 0 w 3023841"/>
              <a:gd name="connsiteY41" fmla="*/ 1058002 h 1058002"/>
              <a:gd name="connsiteX42" fmla="*/ 0 w 3023841"/>
              <a:gd name="connsiteY42" fmla="*/ 658244 h 1058002"/>
              <a:gd name="connsiteX43" fmla="*/ 13816 w 3023841"/>
              <a:gd name="connsiteY43" fmla="*/ 644363 h 1058002"/>
              <a:gd name="connsiteX44" fmla="*/ 1398709 w 3023841"/>
              <a:gd name="connsiteY44" fmla="*/ 508840 h 1058002"/>
              <a:gd name="connsiteX45" fmla="*/ 1451983 w 3023841"/>
              <a:gd name="connsiteY45" fmla="*/ 508840 h 1058002"/>
              <a:gd name="connsiteX46" fmla="*/ 1466003 w 3023841"/>
              <a:gd name="connsiteY46" fmla="*/ 522707 h 1058002"/>
              <a:gd name="connsiteX47" fmla="*/ 1466003 w 3023841"/>
              <a:gd name="connsiteY47" fmla="*/ 1058002 h 1058002"/>
              <a:gd name="connsiteX48" fmla="*/ 1384689 w 3023841"/>
              <a:gd name="connsiteY48" fmla="*/ 1058002 h 1058002"/>
              <a:gd name="connsiteX49" fmla="*/ 1384689 w 3023841"/>
              <a:gd name="connsiteY49" fmla="*/ 522707 h 1058002"/>
              <a:gd name="connsiteX50" fmla="*/ 1398709 w 3023841"/>
              <a:gd name="connsiteY50" fmla="*/ 508840 h 1058002"/>
              <a:gd name="connsiteX51" fmla="*/ 1225271 w 3023841"/>
              <a:gd name="connsiteY51" fmla="*/ 508840 h 1058002"/>
              <a:gd name="connsiteX52" fmla="*/ 1277774 w 3023841"/>
              <a:gd name="connsiteY52" fmla="*/ 508840 h 1058002"/>
              <a:gd name="connsiteX53" fmla="*/ 1291590 w 3023841"/>
              <a:gd name="connsiteY53" fmla="*/ 522707 h 1058002"/>
              <a:gd name="connsiteX54" fmla="*/ 1291590 w 3023841"/>
              <a:gd name="connsiteY54" fmla="*/ 1058002 h 1058002"/>
              <a:gd name="connsiteX55" fmla="*/ 1211455 w 3023841"/>
              <a:gd name="connsiteY55" fmla="*/ 1058002 h 1058002"/>
              <a:gd name="connsiteX56" fmla="*/ 1211455 w 3023841"/>
              <a:gd name="connsiteY56" fmla="*/ 522707 h 1058002"/>
              <a:gd name="connsiteX57" fmla="*/ 1225271 w 3023841"/>
              <a:gd name="connsiteY57" fmla="*/ 508840 h 1058002"/>
              <a:gd name="connsiteX58" fmla="*/ 1052204 w 3023841"/>
              <a:gd name="connsiteY58" fmla="*/ 508840 h 1058002"/>
              <a:gd name="connsiteX59" fmla="*/ 1106732 w 3023841"/>
              <a:gd name="connsiteY59" fmla="*/ 508840 h 1058002"/>
              <a:gd name="connsiteX60" fmla="*/ 1120714 w 3023841"/>
              <a:gd name="connsiteY60" fmla="*/ 522707 h 1058002"/>
              <a:gd name="connsiteX61" fmla="*/ 1120714 w 3023841"/>
              <a:gd name="connsiteY61" fmla="*/ 1058002 h 1058002"/>
              <a:gd name="connsiteX62" fmla="*/ 1038222 w 3023841"/>
              <a:gd name="connsiteY62" fmla="*/ 1058002 h 1058002"/>
              <a:gd name="connsiteX63" fmla="*/ 1038222 w 3023841"/>
              <a:gd name="connsiteY63" fmla="*/ 522707 h 1058002"/>
              <a:gd name="connsiteX64" fmla="*/ 1052204 w 3023841"/>
              <a:gd name="connsiteY64" fmla="*/ 508840 h 1058002"/>
              <a:gd name="connsiteX65" fmla="*/ 880187 w 3023841"/>
              <a:gd name="connsiteY65" fmla="*/ 357997 h 1058002"/>
              <a:gd name="connsiteX66" fmla="*/ 933461 w 3023841"/>
              <a:gd name="connsiteY66" fmla="*/ 357997 h 1058002"/>
              <a:gd name="connsiteX67" fmla="*/ 947481 w 3023841"/>
              <a:gd name="connsiteY67" fmla="*/ 371858 h 1058002"/>
              <a:gd name="connsiteX68" fmla="*/ 947481 w 3023841"/>
              <a:gd name="connsiteY68" fmla="*/ 1058002 h 1058002"/>
              <a:gd name="connsiteX69" fmla="*/ 866167 w 3023841"/>
              <a:gd name="connsiteY69" fmla="*/ 1058002 h 1058002"/>
              <a:gd name="connsiteX70" fmla="*/ 866167 w 3023841"/>
              <a:gd name="connsiteY70" fmla="*/ 371858 h 1058002"/>
              <a:gd name="connsiteX71" fmla="*/ 880187 w 3023841"/>
              <a:gd name="connsiteY71" fmla="*/ 357997 h 1058002"/>
              <a:gd name="connsiteX72" fmla="*/ 706953 w 3023841"/>
              <a:gd name="connsiteY72" fmla="*/ 357997 h 1058002"/>
              <a:gd name="connsiteX73" fmla="*/ 760227 w 3023841"/>
              <a:gd name="connsiteY73" fmla="*/ 357997 h 1058002"/>
              <a:gd name="connsiteX74" fmla="*/ 774247 w 3023841"/>
              <a:gd name="connsiteY74" fmla="*/ 371858 h 1058002"/>
              <a:gd name="connsiteX75" fmla="*/ 774247 w 3023841"/>
              <a:gd name="connsiteY75" fmla="*/ 1058002 h 1058002"/>
              <a:gd name="connsiteX76" fmla="*/ 692933 w 3023841"/>
              <a:gd name="connsiteY76" fmla="*/ 1058002 h 1058002"/>
              <a:gd name="connsiteX77" fmla="*/ 692933 w 3023841"/>
              <a:gd name="connsiteY77" fmla="*/ 371858 h 1058002"/>
              <a:gd name="connsiteX78" fmla="*/ 706953 w 3023841"/>
              <a:gd name="connsiteY78" fmla="*/ 357997 h 1058002"/>
              <a:gd name="connsiteX79" fmla="*/ 533516 w 3023841"/>
              <a:gd name="connsiteY79" fmla="*/ 357997 h 1058002"/>
              <a:gd name="connsiteX80" fmla="*/ 586019 w 3023841"/>
              <a:gd name="connsiteY80" fmla="*/ 357997 h 1058002"/>
              <a:gd name="connsiteX81" fmla="*/ 599835 w 3023841"/>
              <a:gd name="connsiteY81" fmla="*/ 371858 h 1058002"/>
              <a:gd name="connsiteX82" fmla="*/ 599835 w 3023841"/>
              <a:gd name="connsiteY82" fmla="*/ 1058002 h 1058002"/>
              <a:gd name="connsiteX83" fmla="*/ 519700 w 3023841"/>
              <a:gd name="connsiteY83" fmla="*/ 1058002 h 1058002"/>
              <a:gd name="connsiteX84" fmla="*/ 519700 w 3023841"/>
              <a:gd name="connsiteY84" fmla="*/ 371858 h 1058002"/>
              <a:gd name="connsiteX85" fmla="*/ 533516 w 3023841"/>
              <a:gd name="connsiteY85" fmla="*/ 357997 h 1058002"/>
              <a:gd name="connsiteX86" fmla="*/ 2436892 w 3023841"/>
              <a:gd name="connsiteY86" fmla="*/ 271969 h 1058002"/>
              <a:gd name="connsiteX87" fmla="*/ 2491420 w 3023841"/>
              <a:gd name="connsiteY87" fmla="*/ 271969 h 1058002"/>
              <a:gd name="connsiteX88" fmla="*/ 2505402 w 3023841"/>
              <a:gd name="connsiteY88" fmla="*/ 285832 h 1058002"/>
              <a:gd name="connsiteX89" fmla="*/ 2505402 w 3023841"/>
              <a:gd name="connsiteY89" fmla="*/ 1058001 h 1058002"/>
              <a:gd name="connsiteX90" fmla="*/ 2422910 w 3023841"/>
              <a:gd name="connsiteY90" fmla="*/ 1058001 h 1058002"/>
              <a:gd name="connsiteX91" fmla="*/ 2422910 w 3023841"/>
              <a:gd name="connsiteY91" fmla="*/ 285832 h 1058002"/>
              <a:gd name="connsiteX92" fmla="*/ 2436892 w 3023841"/>
              <a:gd name="connsiteY92" fmla="*/ 271969 h 1058002"/>
              <a:gd name="connsiteX93" fmla="*/ 2265850 w 3023841"/>
              <a:gd name="connsiteY93" fmla="*/ 271969 h 1058002"/>
              <a:gd name="connsiteX94" fmla="*/ 2318353 w 3023841"/>
              <a:gd name="connsiteY94" fmla="*/ 271969 h 1058002"/>
              <a:gd name="connsiteX95" fmla="*/ 2332169 w 3023841"/>
              <a:gd name="connsiteY95" fmla="*/ 285832 h 1058002"/>
              <a:gd name="connsiteX96" fmla="*/ 2332169 w 3023841"/>
              <a:gd name="connsiteY96" fmla="*/ 1058001 h 1058002"/>
              <a:gd name="connsiteX97" fmla="*/ 2252034 w 3023841"/>
              <a:gd name="connsiteY97" fmla="*/ 1058001 h 1058002"/>
              <a:gd name="connsiteX98" fmla="*/ 2252034 w 3023841"/>
              <a:gd name="connsiteY98" fmla="*/ 285832 h 1058002"/>
              <a:gd name="connsiteX99" fmla="*/ 2265850 w 3023841"/>
              <a:gd name="connsiteY99" fmla="*/ 271969 h 1058002"/>
              <a:gd name="connsiteX100" fmla="*/ 2091642 w 3023841"/>
              <a:gd name="connsiteY100" fmla="*/ 271969 h 1058002"/>
              <a:gd name="connsiteX101" fmla="*/ 2144916 w 3023841"/>
              <a:gd name="connsiteY101" fmla="*/ 271969 h 1058002"/>
              <a:gd name="connsiteX102" fmla="*/ 2158936 w 3023841"/>
              <a:gd name="connsiteY102" fmla="*/ 285832 h 1058002"/>
              <a:gd name="connsiteX103" fmla="*/ 2158936 w 3023841"/>
              <a:gd name="connsiteY103" fmla="*/ 1058001 h 1058002"/>
              <a:gd name="connsiteX104" fmla="*/ 2077622 w 3023841"/>
              <a:gd name="connsiteY104" fmla="*/ 1058001 h 1058002"/>
              <a:gd name="connsiteX105" fmla="*/ 2077622 w 3023841"/>
              <a:gd name="connsiteY105" fmla="*/ 285832 h 1058002"/>
              <a:gd name="connsiteX106" fmla="*/ 2091642 w 3023841"/>
              <a:gd name="connsiteY106" fmla="*/ 271969 h 1058002"/>
              <a:gd name="connsiteX107" fmla="*/ 1914589 w 3023841"/>
              <a:gd name="connsiteY107" fmla="*/ 0 h 1058002"/>
              <a:gd name="connsiteX108" fmla="*/ 1975305 w 3023841"/>
              <a:gd name="connsiteY108" fmla="*/ 0 h 1058002"/>
              <a:gd name="connsiteX109" fmla="*/ 1981322 w 3023841"/>
              <a:gd name="connsiteY109" fmla="*/ 2381 h 1058002"/>
              <a:gd name="connsiteX110" fmla="*/ 1985703 w 3023841"/>
              <a:gd name="connsiteY110" fmla="*/ 12434 h 1058002"/>
              <a:gd name="connsiteX111" fmla="*/ 1985703 w 3023841"/>
              <a:gd name="connsiteY111" fmla="*/ 1058002 h 1058002"/>
              <a:gd name="connsiteX112" fmla="*/ 1904389 w 3023841"/>
              <a:gd name="connsiteY112" fmla="*/ 1058002 h 1058002"/>
              <a:gd name="connsiteX113" fmla="*/ 1904389 w 3023841"/>
              <a:gd name="connsiteY113" fmla="*/ 12434 h 1058002"/>
              <a:gd name="connsiteX114" fmla="*/ 1908244 w 3023841"/>
              <a:gd name="connsiteY114" fmla="*/ 2381 h 1058002"/>
              <a:gd name="connsiteX115" fmla="*/ 1741355 w 3023841"/>
              <a:gd name="connsiteY115" fmla="*/ 0 h 1058002"/>
              <a:gd name="connsiteX116" fmla="*/ 1802269 w 3023841"/>
              <a:gd name="connsiteY116" fmla="*/ 0 h 1058002"/>
              <a:gd name="connsiteX117" fmla="*/ 1808614 w 3023841"/>
              <a:gd name="connsiteY117" fmla="*/ 2381 h 1058002"/>
              <a:gd name="connsiteX118" fmla="*/ 1812469 w 3023841"/>
              <a:gd name="connsiteY118" fmla="*/ 12434 h 1058002"/>
              <a:gd name="connsiteX119" fmla="*/ 1812469 w 3023841"/>
              <a:gd name="connsiteY119" fmla="*/ 1058002 h 1058002"/>
              <a:gd name="connsiteX120" fmla="*/ 1731155 w 3023841"/>
              <a:gd name="connsiteY120" fmla="*/ 1058002 h 1058002"/>
              <a:gd name="connsiteX121" fmla="*/ 1731155 w 3023841"/>
              <a:gd name="connsiteY121" fmla="*/ 12434 h 1058002"/>
              <a:gd name="connsiteX122" fmla="*/ 1735010 w 3023841"/>
              <a:gd name="connsiteY122" fmla="*/ 2381 h 1058002"/>
              <a:gd name="connsiteX123" fmla="*/ 1568320 w 3023841"/>
              <a:gd name="connsiteY123" fmla="*/ 0 h 1058002"/>
              <a:gd name="connsiteX124" fmla="*/ 1629036 w 3023841"/>
              <a:gd name="connsiteY124" fmla="*/ 0 h 1058002"/>
              <a:gd name="connsiteX125" fmla="*/ 1635381 w 3023841"/>
              <a:gd name="connsiteY125" fmla="*/ 2381 h 1058002"/>
              <a:gd name="connsiteX126" fmla="*/ 1639236 w 3023841"/>
              <a:gd name="connsiteY126" fmla="*/ 12434 h 1058002"/>
              <a:gd name="connsiteX127" fmla="*/ 1639236 w 3023841"/>
              <a:gd name="connsiteY127" fmla="*/ 1058002 h 1058002"/>
              <a:gd name="connsiteX128" fmla="*/ 1557922 w 3023841"/>
              <a:gd name="connsiteY128" fmla="*/ 1058002 h 1058002"/>
              <a:gd name="connsiteX129" fmla="*/ 1557922 w 3023841"/>
              <a:gd name="connsiteY129" fmla="*/ 12434 h 1058002"/>
              <a:gd name="connsiteX130" fmla="*/ 1562303 w 3023841"/>
              <a:gd name="connsiteY130" fmla="*/ 2381 h 10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023841" h="1058002">
                <a:moveTo>
                  <a:pt x="2957605" y="644363"/>
                </a:moveTo>
                <a:cubicBezTo>
                  <a:pt x="2957605" y="644363"/>
                  <a:pt x="2957605" y="644363"/>
                  <a:pt x="3010108" y="644363"/>
                </a:cubicBezTo>
                <a:cubicBezTo>
                  <a:pt x="3014253" y="644363"/>
                  <a:pt x="3017707" y="646099"/>
                  <a:pt x="3020124" y="648701"/>
                </a:cubicBezTo>
                <a:lnTo>
                  <a:pt x="3023841" y="658036"/>
                </a:lnTo>
                <a:lnTo>
                  <a:pt x="3023841" y="1058002"/>
                </a:lnTo>
                <a:lnTo>
                  <a:pt x="3013907" y="1058002"/>
                </a:lnTo>
                <a:cubicBezTo>
                  <a:pt x="3003890" y="1058002"/>
                  <a:pt x="2983856" y="1058002"/>
                  <a:pt x="2943789" y="1058002"/>
                </a:cubicBezTo>
                <a:cubicBezTo>
                  <a:pt x="2943789" y="1058002"/>
                  <a:pt x="2943789" y="1058002"/>
                  <a:pt x="2943789" y="658244"/>
                </a:cubicBezTo>
                <a:cubicBezTo>
                  <a:pt x="2943789" y="651304"/>
                  <a:pt x="2949316" y="644363"/>
                  <a:pt x="2957605" y="644363"/>
                </a:cubicBezTo>
                <a:close/>
                <a:moveTo>
                  <a:pt x="2783397" y="644363"/>
                </a:moveTo>
                <a:cubicBezTo>
                  <a:pt x="2783397" y="644363"/>
                  <a:pt x="2783397" y="644363"/>
                  <a:pt x="2836671" y="644363"/>
                </a:cubicBezTo>
                <a:cubicBezTo>
                  <a:pt x="2845083" y="644363"/>
                  <a:pt x="2850691" y="651304"/>
                  <a:pt x="2850691" y="658244"/>
                </a:cubicBezTo>
                <a:lnTo>
                  <a:pt x="2850691" y="1058002"/>
                </a:lnTo>
                <a:cubicBezTo>
                  <a:pt x="2850691" y="1058002"/>
                  <a:pt x="2850691" y="1058002"/>
                  <a:pt x="2769377" y="1058002"/>
                </a:cubicBezTo>
                <a:cubicBezTo>
                  <a:pt x="2769377" y="1058002"/>
                  <a:pt x="2769377" y="1058002"/>
                  <a:pt x="2769377" y="658244"/>
                </a:cubicBezTo>
                <a:cubicBezTo>
                  <a:pt x="2769377" y="651304"/>
                  <a:pt x="2776387" y="644363"/>
                  <a:pt x="2783397" y="644363"/>
                </a:cubicBezTo>
                <a:close/>
                <a:moveTo>
                  <a:pt x="2610164" y="644363"/>
                </a:moveTo>
                <a:cubicBezTo>
                  <a:pt x="2610164" y="644363"/>
                  <a:pt x="2610164" y="644363"/>
                  <a:pt x="2663438" y="644363"/>
                </a:cubicBezTo>
                <a:cubicBezTo>
                  <a:pt x="2671850" y="644363"/>
                  <a:pt x="2677458" y="651304"/>
                  <a:pt x="2677458" y="658244"/>
                </a:cubicBezTo>
                <a:lnTo>
                  <a:pt x="2677458" y="1058002"/>
                </a:lnTo>
                <a:cubicBezTo>
                  <a:pt x="2677458" y="1058002"/>
                  <a:pt x="2677458" y="1058002"/>
                  <a:pt x="2596144" y="1058002"/>
                </a:cubicBezTo>
                <a:cubicBezTo>
                  <a:pt x="2596144" y="1058002"/>
                  <a:pt x="2596144" y="1058002"/>
                  <a:pt x="2596144" y="658244"/>
                </a:cubicBezTo>
                <a:cubicBezTo>
                  <a:pt x="2596144" y="651304"/>
                  <a:pt x="2603154" y="644363"/>
                  <a:pt x="2610164" y="644363"/>
                </a:cubicBezTo>
                <a:close/>
                <a:moveTo>
                  <a:pt x="360283" y="644363"/>
                </a:moveTo>
                <a:cubicBezTo>
                  <a:pt x="360283" y="644363"/>
                  <a:pt x="360283" y="644363"/>
                  <a:pt x="412786" y="644363"/>
                </a:cubicBezTo>
                <a:cubicBezTo>
                  <a:pt x="421075" y="644363"/>
                  <a:pt x="426602" y="651304"/>
                  <a:pt x="426602" y="658244"/>
                </a:cubicBezTo>
                <a:lnTo>
                  <a:pt x="426602" y="1058002"/>
                </a:lnTo>
                <a:cubicBezTo>
                  <a:pt x="426602" y="1058002"/>
                  <a:pt x="426602" y="1058002"/>
                  <a:pt x="346467" y="1058002"/>
                </a:cubicBezTo>
                <a:cubicBezTo>
                  <a:pt x="346467" y="1058002"/>
                  <a:pt x="346467" y="1058002"/>
                  <a:pt x="346467" y="658244"/>
                </a:cubicBezTo>
                <a:cubicBezTo>
                  <a:pt x="346467" y="651304"/>
                  <a:pt x="351994" y="644363"/>
                  <a:pt x="360283" y="644363"/>
                </a:cubicBezTo>
                <a:close/>
                <a:moveTo>
                  <a:pt x="187049" y="644363"/>
                </a:moveTo>
                <a:cubicBezTo>
                  <a:pt x="187049" y="644363"/>
                  <a:pt x="187049" y="644363"/>
                  <a:pt x="239552" y="644363"/>
                </a:cubicBezTo>
                <a:cubicBezTo>
                  <a:pt x="247841" y="644363"/>
                  <a:pt x="253368" y="651304"/>
                  <a:pt x="253368" y="658244"/>
                </a:cubicBezTo>
                <a:lnTo>
                  <a:pt x="253368" y="1058002"/>
                </a:lnTo>
                <a:cubicBezTo>
                  <a:pt x="253368" y="1058002"/>
                  <a:pt x="253368" y="1058002"/>
                  <a:pt x="173233" y="1058002"/>
                </a:cubicBezTo>
                <a:cubicBezTo>
                  <a:pt x="173233" y="1058002"/>
                  <a:pt x="173233" y="1058002"/>
                  <a:pt x="173233" y="658244"/>
                </a:cubicBezTo>
                <a:cubicBezTo>
                  <a:pt x="173233" y="651304"/>
                  <a:pt x="180141" y="644363"/>
                  <a:pt x="187049" y="644363"/>
                </a:cubicBezTo>
                <a:close/>
                <a:moveTo>
                  <a:pt x="13816" y="644363"/>
                </a:moveTo>
                <a:cubicBezTo>
                  <a:pt x="13816" y="644363"/>
                  <a:pt x="13816" y="644363"/>
                  <a:pt x="66319" y="644363"/>
                </a:cubicBezTo>
                <a:cubicBezTo>
                  <a:pt x="74608" y="644363"/>
                  <a:pt x="80135" y="651304"/>
                  <a:pt x="80135" y="658244"/>
                </a:cubicBezTo>
                <a:lnTo>
                  <a:pt x="80135" y="1058002"/>
                </a:lnTo>
                <a:cubicBezTo>
                  <a:pt x="80135" y="1058002"/>
                  <a:pt x="80135" y="1058002"/>
                  <a:pt x="0" y="1058002"/>
                </a:cubicBezTo>
                <a:cubicBezTo>
                  <a:pt x="0" y="1058002"/>
                  <a:pt x="0" y="1058002"/>
                  <a:pt x="0" y="658244"/>
                </a:cubicBezTo>
                <a:cubicBezTo>
                  <a:pt x="0" y="651304"/>
                  <a:pt x="6908" y="644363"/>
                  <a:pt x="13816" y="644363"/>
                </a:cubicBezTo>
                <a:close/>
                <a:moveTo>
                  <a:pt x="1398709" y="508840"/>
                </a:moveTo>
                <a:cubicBezTo>
                  <a:pt x="1398709" y="508840"/>
                  <a:pt x="1398709" y="508840"/>
                  <a:pt x="1451983" y="508840"/>
                </a:cubicBezTo>
                <a:cubicBezTo>
                  <a:pt x="1460395" y="508840"/>
                  <a:pt x="1466003" y="514387"/>
                  <a:pt x="1466003" y="522707"/>
                </a:cubicBezTo>
                <a:lnTo>
                  <a:pt x="1466003" y="1058002"/>
                </a:lnTo>
                <a:cubicBezTo>
                  <a:pt x="1466003" y="1058002"/>
                  <a:pt x="1466003" y="1058002"/>
                  <a:pt x="1384689" y="1058002"/>
                </a:cubicBezTo>
                <a:cubicBezTo>
                  <a:pt x="1384689" y="1058002"/>
                  <a:pt x="1384689" y="1058002"/>
                  <a:pt x="1384689" y="522707"/>
                </a:cubicBezTo>
                <a:cubicBezTo>
                  <a:pt x="1384689" y="514387"/>
                  <a:pt x="1391699" y="508840"/>
                  <a:pt x="1398709" y="508840"/>
                </a:cubicBezTo>
                <a:close/>
                <a:moveTo>
                  <a:pt x="1225271" y="508840"/>
                </a:moveTo>
                <a:cubicBezTo>
                  <a:pt x="1225271" y="508840"/>
                  <a:pt x="1225271" y="508840"/>
                  <a:pt x="1277774" y="508840"/>
                </a:cubicBezTo>
                <a:cubicBezTo>
                  <a:pt x="1286063" y="508840"/>
                  <a:pt x="1291590" y="514387"/>
                  <a:pt x="1291590" y="522707"/>
                </a:cubicBezTo>
                <a:lnTo>
                  <a:pt x="1291590" y="1058002"/>
                </a:lnTo>
                <a:cubicBezTo>
                  <a:pt x="1291590" y="1058002"/>
                  <a:pt x="1291590" y="1058002"/>
                  <a:pt x="1211455" y="1058002"/>
                </a:cubicBezTo>
                <a:cubicBezTo>
                  <a:pt x="1211455" y="1058002"/>
                  <a:pt x="1211455" y="1058002"/>
                  <a:pt x="1211455" y="522707"/>
                </a:cubicBezTo>
                <a:cubicBezTo>
                  <a:pt x="1211455" y="514387"/>
                  <a:pt x="1218363" y="508840"/>
                  <a:pt x="1225271" y="508840"/>
                </a:cubicBezTo>
                <a:close/>
                <a:moveTo>
                  <a:pt x="1052204" y="508840"/>
                </a:moveTo>
                <a:cubicBezTo>
                  <a:pt x="1052204" y="508840"/>
                  <a:pt x="1052204" y="508840"/>
                  <a:pt x="1106732" y="508840"/>
                </a:cubicBezTo>
                <a:cubicBezTo>
                  <a:pt x="1113723" y="508840"/>
                  <a:pt x="1120714" y="514387"/>
                  <a:pt x="1120714" y="522707"/>
                </a:cubicBezTo>
                <a:lnTo>
                  <a:pt x="1120714" y="1058002"/>
                </a:lnTo>
                <a:cubicBezTo>
                  <a:pt x="1120714" y="1058002"/>
                  <a:pt x="1120714" y="1058002"/>
                  <a:pt x="1038222" y="1058002"/>
                </a:cubicBezTo>
                <a:cubicBezTo>
                  <a:pt x="1038222" y="1058002"/>
                  <a:pt x="1038222" y="1058002"/>
                  <a:pt x="1038222" y="522707"/>
                </a:cubicBezTo>
                <a:cubicBezTo>
                  <a:pt x="1038222" y="514387"/>
                  <a:pt x="1045213" y="508840"/>
                  <a:pt x="1052204" y="508840"/>
                </a:cubicBezTo>
                <a:close/>
                <a:moveTo>
                  <a:pt x="880187" y="357997"/>
                </a:moveTo>
                <a:cubicBezTo>
                  <a:pt x="880187" y="357997"/>
                  <a:pt x="880187" y="357997"/>
                  <a:pt x="933461" y="357997"/>
                </a:cubicBezTo>
                <a:cubicBezTo>
                  <a:pt x="940471" y="357997"/>
                  <a:pt x="947481" y="363541"/>
                  <a:pt x="947481" y="371858"/>
                </a:cubicBezTo>
                <a:lnTo>
                  <a:pt x="947481" y="1058002"/>
                </a:lnTo>
                <a:cubicBezTo>
                  <a:pt x="947481" y="1058002"/>
                  <a:pt x="947481" y="1058002"/>
                  <a:pt x="866167" y="1058002"/>
                </a:cubicBezTo>
                <a:cubicBezTo>
                  <a:pt x="866167" y="1058002"/>
                  <a:pt x="866167" y="1058002"/>
                  <a:pt x="866167" y="371858"/>
                </a:cubicBezTo>
                <a:cubicBezTo>
                  <a:pt x="866167" y="363541"/>
                  <a:pt x="871775" y="357997"/>
                  <a:pt x="880187" y="357997"/>
                </a:cubicBezTo>
                <a:close/>
                <a:moveTo>
                  <a:pt x="706953" y="357997"/>
                </a:moveTo>
                <a:cubicBezTo>
                  <a:pt x="706953" y="357997"/>
                  <a:pt x="706953" y="357997"/>
                  <a:pt x="760227" y="357997"/>
                </a:cubicBezTo>
                <a:cubicBezTo>
                  <a:pt x="767237" y="357997"/>
                  <a:pt x="774247" y="363541"/>
                  <a:pt x="774247" y="371858"/>
                </a:cubicBezTo>
                <a:lnTo>
                  <a:pt x="774247" y="1058002"/>
                </a:lnTo>
                <a:cubicBezTo>
                  <a:pt x="774247" y="1058002"/>
                  <a:pt x="774247" y="1058002"/>
                  <a:pt x="692933" y="1058002"/>
                </a:cubicBezTo>
                <a:cubicBezTo>
                  <a:pt x="692933" y="1058002"/>
                  <a:pt x="692933" y="1058002"/>
                  <a:pt x="692933" y="371858"/>
                </a:cubicBezTo>
                <a:cubicBezTo>
                  <a:pt x="692933" y="363541"/>
                  <a:pt x="698541" y="357997"/>
                  <a:pt x="706953" y="357997"/>
                </a:cubicBezTo>
                <a:close/>
                <a:moveTo>
                  <a:pt x="533516" y="357997"/>
                </a:moveTo>
                <a:cubicBezTo>
                  <a:pt x="533516" y="357997"/>
                  <a:pt x="533516" y="357997"/>
                  <a:pt x="586019" y="357997"/>
                </a:cubicBezTo>
                <a:cubicBezTo>
                  <a:pt x="594308" y="357997"/>
                  <a:pt x="599835" y="363541"/>
                  <a:pt x="599835" y="371858"/>
                </a:cubicBezTo>
                <a:lnTo>
                  <a:pt x="599835" y="1058002"/>
                </a:lnTo>
                <a:cubicBezTo>
                  <a:pt x="599835" y="1058002"/>
                  <a:pt x="599835" y="1058002"/>
                  <a:pt x="519700" y="1058002"/>
                </a:cubicBezTo>
                <a:cubicBezTo>
                  <a:pt x="519700" y="1058002"/>
                  <a:pt x="519700" y="1058002"/>
                  <a:pt x="519700" y="371858"/>
                </a:cubicBezTo>
                <a:cubicBezTo>
                  <a:pt x="519700" y="363541"/>
                  <a:pt x="525227" y="357997"/>
                  <a:pt x="533516" y="357997"/>
                </a:cubicBezTo>
                <a:close/>
                <a:moveTo>
                  <a:pt x="2436892" y="271969"/>
                </a:moveTo>
                <a:cubicBezTo>
                  <a:pt x="2436892" y="271969"/>
                  <a:pt x="2436892" y="271969"/>
                  <a:pt x="2491420" y="271969"/>
                </a:cubicBezTo>
                <a:cubicBezTo>
                  <a:pt x="2498411" y="271969"/>
                  <a:pt x="2505402" y="278900"/>
                  <a:pt x="2505402" y="285832"/>
                </a:cubicBezTo>
                <a:lnTo>
                  <a:pt x="2505402" y="1058001"/>
                </a:lnTo>
                <a:cubicBezTo>
                  <a:pt x="2505402" y="1058001"/>
                  <a:pt x="2505402" y="1058001"/>
                  <a:pt x="2422910" y="1058001"/>
                </a:cubicBezTo>
                <a:cubicBezTo>
                  <a:pt x="2422910" y="1058001"/>
                  <a:pt x="2422910" y="1058001"/>
                  <a:pt x="2422910" y="285832"/>
                </a:cubicBezTo>
                <a:cubicBezTo>
                  <a:pt x="2422910" y="278900"/>
                  <a:pt x="2429901" y="271969"/>
                  <a:pt x="2436892" y="271969"/>
                </a:cubicBezTo>
                <a:close/>
                <a:moveTo>
                  <a:pt x="2265850" y="271969"/>
                </a:moveTo>
                <a:cubicBezTo>
                  <a:pt x="2265850" y="271969"/>
                  <a:pt x="2265850" y="271969"/>
                  <a:pt x="2318353" y="271969"/>
                </a:cubicBezTo>
                <a:cubicBezTo>
                  <a:pt x="2325261" y="271969"/>
                  <a:pt x="2332169" y="278900"/>
                  <a:pt x="2332169" y="285832"/>
                </a:cubicBezTo>
                <a:lnTo>
                  <a:pt x="2332169" y="1058001"/>
                </a:lnTo>
                <a:cubicBezTo>
                  <a:pt x="2332169" y="1058001"/>
                  <a:pt x="2332169" y="1058001"/>
                  <a:pt x="2252034" y="1058001"/>
                </a:cubicBezTo>
                <a:cubicBezTo>
                  <a:pt x="2252034" y="1058001"/>
                  <a:pt x="2252034" y="1058001"/>
                  <a:pt x="2252034" y="285832"/>
                </a:cubicBezTo>
                <a:cubicBezTo>
                  <a:pt x="2252034" y="278900"/>
                  <a:pt x="2257561" y="271969"/>
                  <a:pt x="2265850" y="271969"/>
                </a:cubicBezTo>
                <a:close/>
                <a:moveTo>
                  <a:pt x="2091642" y="271969"/>
                </a:moveTo>
                <a:cubicBezTo>
                  <a:pt x="2091642" y="271969"/>
                  <a:pt x="2091642" y="271969"/>
                  <a:pt x="2144916" y="271969"/>
                </a:cubicBezTo>
                <a:cubicBezTo>
                  <a:pt x="2151926" y="271969"/>
                  <a:pt x="2158936" y="278900"/>
                  <a:pt x="2158936" y="285832"/>
                </a:cubicBezTo>
                <a:lnTo>
                  <a:pt x="2158936" y="1058001"/>
                </a:lnTo>
                <a:cubicBezTo>
                  <a:pt x="2158936" y="1058001"/>
                  <a:pt x="2158936" y="1058001"/>
                  <a:pt x="2077622" y="1058001"/>
                </a:cubicBezTo>
                <a:cubicBezTo>
                  <a:pt x="2077622" y="1058001"/>
                  <a:pt x="2077622" y="1058001"/>
                  <a:pt x="2077622" y="285832"/>
                </a:cubicBezTo>
                <a:cubicBezTo>
                  <a:pt x="2077622" y="278900"/>
                  <a:pt x="2083230" y="271969"/>
                  <a:pt x="2091642" y="271969"/>
                </a:cubicBezTo>
                <a:close/>
                <a:moveTo>
                  <a:pt x="1914589" y="0"/>
                </a:moveTo>
                <a:lnTo>
                  <a:pt x="1975305" y="0"/>
                </a:lnTo>
                <a:lnTo>
                  <a:pt x="1981322" y="2381"/>
                </a:lnTo>
                <a:cubicBezTo>
                  <a:pt x="1983951" y="4808"/>
                  <a:pt x="1985703" y="8274"/>
                  <a:pt x="1985703" y="12434"/>
                </a:cubicBezTo>
                <a:lnTo>
                  <a:pt x="1985703" y="1058002"/>
                </a:lnTo>
                <a:cubicBezTo>
                  <a:pt x="1985703" y="1058002"/>
                  <a:pt x="1985703" y="1058002"/>
                  <a:pt x="1904389" y="1058002"/>
                </a:cubicBezTo>
                <a:cubicBezTo>
                  <a:pt x="1904389" y="1058002"/>
                  <a:pt x="1904389" y="1058002"/>
                  <a:pt x="1904389" y="12434"/>
                </a:cubicBezTo>
                <a:cubicBezTo>
                  <a:pt x="1904389" y="8274"/>
                  <a:pt x="1905791" y="4808"/>
                  <a:pt x="1908244" y="2381"/>
                </a:cubicBezTo>
                <a:close/>
                <a:moveTo>
                  <a:pt x="1741355" y="0"/>
                </a:moveTo>
                <a:lnTo>
                  <a:pt x="1802269" y="0"/>
                </a:lnTo>
                <a:lnTo>
                  <a:pt x="1808614" y="2381"/>
                </a:lnTo>
                <a:cubicBezTo>
                  <a:pt x="1811067" y="4808"/>
                  <a:pt x="1812469" y="8274"/>
                  <a:pt x="1812469" y="12434"/>
                </a:cubicBezTo>
                <a:lnTo>
                  <a:pt x="1812469" y="1058002"/>
                </a:lnTo>
                <a:cubicBezTo>
                  <a:pt x="1812469" y="1058002"/>
                  <a:pt x="1812469" y="1058002"/>
                  <a:pt x="1731155" y="1058002"/>
                </a:cubicBezTo>
                <a:cubicBezTo>
                  <a:pt x="1731155" y="1058002"/>
                  <a:pt x="1731155" y="1058002"/>
                  <a:pt x="1731155" y="12434"/>
                </a:cubicBezTo>
                <a:cubicBezTo>
                  <a:pt x="1731155" y="8274"/>
                  <a:pt x="1732557" y="4808"/>
                  <a:pt x="1735010" y="2381"/>
                </a:cubicBezTo>
                <a:close/>
                <a:moveTo>
                  <a:pt x="1568320" y="0"/>
                </a:moveTo>
                <a:lnTo>
                  <a:pt x="1629036" y="0"/>
                </a:lnTo>
                <a:lnTo>
                  <a:pt x="1635381" y="2381"/>
                </a:lnTo>
                <a:cubicBezTo>
                  <a:pt x="1637834" y="4808"/>
                  <a:pt x="1639236" y="8274"/>
                  <a:pt x="1639236" y="12434"/>
                </a:cubicBezTo>
                <a:lnTo>
                  <a:pt x="1639236" y="1058002"/>
                </a:lnTo>
                <a:cubicBezTo>
                  <a:pt x="1639236" y="1058002"/>
                  <a:pt x="1639236" y="1058002"/>
                  <a:pt x="1557922" y="1058002"/>
                </a:cubicBezTo>
                <a:cubicBezTo>
                  <a:pt x="1557922" y="1058002"/>
                  <a:pt x="1557922" y="1058002"/>
                  <a:pt x="1557922" y="12434"/>
                </a:cubicBezTo>
                <a:cubicBezTo>
                  <a:pt x="1557922" y="8274"/>
                  <a:pt x="1559674" y="4808"/>
                  <a:pt x="1562303" y="238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502040204020203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7938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7938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∟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6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"/>
          </a:p>
          <a:p>
            <a:r>
              <a:rPr lang="en-GB" sz="100"/>
              <a:t>.</a:t>
            </a:r>
            <a:endParaRPr lang="en-GB" sz="100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6CEC96A-C886-4B05-8590-E7FC44C540B5}"/>
              </a:ext>
            </a:extLst>
          </p:cNvPr>
          <p:cNvSpPr txBox="1">
            <a:spLocks/>
          </p:cNvSpPr>
          <p:nvPr userDrawn="1"/>
        </p:nvSpPr>
        <p:spPr>
          <a:xfrm>
            <a:off x="6428819" y="5634002"/>
            <a:ext cx="2309061" cy="692049"/>
          </a:xfrm>
          <a:custGeom>
            <a:avLst/>
            <a:gdLst>
              <a:gd name="connsiteX0" fmla="*/ 2614370 w 3078748"/>
              <a:gd name="connsiteY0" fmla="*/ 106583 h 692049"/>
              <a:gd name="connsiteX1" fmla="*/ 2614370 w 3078748"/>
              <a:gd name="connsiteY1" fmla="*/ 350644 h 692049"/>
              <a:gd name="connsiteX2" fmla="*/ 2791939 w 3078748"/>
              <a:gd name="connsiteY2" fmla="*/ 350644 h 692049"/>
              <a:gd name="connsiteX3" fmla="*/ 2907082 w 3078748"/>
              <a:gd name="connsiteY3" fmla="*/ 257735 h 692049"/>
              <a:gd name="connsiteX4" fmla="*/ 2907082 w 3078748"/>
              <a:gd name="connsiteY4" fmla="*/ 198106 h 692049"/>
              <a:gd name="connsiteX5" fmla="*/ 2791939 w 3078748"/>
              <a:gd name="connsiteY5" fmla="*/ 106583 h 692049"/>
              <a:gd name="connsiteX6" fmla="*/ 2614370 w 3078748"/>
              <a:gd name="connsiteY6" fmla="*/ 106583 h 692049"/>
              <a:gd name="connsiteX7" fmla="*/ 2119353 w 3078748"/>
              <a:gd name="connsiteY7" fmla="*/ 93354 h 692049"/>
              <a:gd name="connsiteX8" fmla="*/ 1954369 w 3078748"/>
              <a:gd name="connsiteY8" fmla="*/ 229169 h 692049"/>
              <a:gd name="connsiteX9" fmla="*/ 1954369 w 3078748"/>
              <a:gd name="connsiteY9" fmla="*/ 461995 h 692049"/>
              <a:gd name="connsiteX10" fmla="*/ 2119353 w 3078748"/>
              <a:gd name="connsiteY10" fmla="*/ 597810 h 692049"/>
              <a:gd name="connsiteX11" fmla="*/ 2285724 w 3078748"/>
              <a:gd name="connsiteY11" fmla="*/ 461995 h 692049"/>
              <a:gd name="connsiteX12" fmla="*/ 2285724 w 3078748"/>
              <a:gd name="connsiteY12" fmla="*/ 229169 h 692049"/>
              <a:gd name="connsiteX13" fmla="*/ 2119353 w 3078748"/>
              <a:gd name="connsiteY13" fmla="*/ 93354 h 692049"/>
              <a:gd name="connsiteX14" fmla="*/ 927549 w 3078748"/>
              <a:gd name="connsiteY14" fmla="*/ 93354 h 692049"/>
              <a:gd name="connsiteX15" fmla="*/ 761540 w 3078748"/>
              <a:gd name="connsiteY15" fmla="*/ 229169 h 692049"/>
              <a:gd name="connsiteX16" fmla="*/ 761540 w 3078748"/>
              <a:gd name="connsiteY16" fmla="*/ 461995 h 692049"/>
              <a:gd name="connsiteX17" fmla="*/ 927549 w 3078748"/>
              <a:gd name="connsiteY17" fmla="*/ 597810 h 692049"/>
              <a:gd name="connsiteX18" fmla="*/ 1092174 w 3078748"/>
              <a:gd name="connsiteY18" fmla="*/ 461995 h 692049"/>
              <a:gd name="connsiteX19" fmla="*/ 1092174 w 3078748"/>
              <a:gd name="connsiteY19" fmla="*/ 229169 h 692049"/>
              <a:gd name="connsiteX20" fmla="*/ 927549 w 3078748"/>
              <a:gd name="connsiteY20" fmla="*/ 93354 h 692049"/>
              <a:gd name="connsiteX21" fmla="*/ 2522811 w 3078748"/>
              <a:gd name="connsiteY21" fmla="*/ 10900 h 692049"/>
              <a:gd name="connsiteX22" fmla="*/ 2794714 w 3078748"/>
              <a:gd name="connsiteY22" fmla="*/ 10900 h 692049"/>
              <a:gd name="connsiteX23" fmla="*/ 3012514 w 3078748"/>
              <a:gd name="connsiteY23" fmla="*/ 196720 h 692049"/>
              <a:gd name="connsiteX24" fmla="*/ 3012514 w 3078748"/>
              <a:gd name="connsiteY24" fmla="*/ 217520 h 692049"/>
              <a:gd name="connsiteX25" fmla="*/ 2898759 w 3078748"/>
              <a:gd name="connsiteY25" fmla="*/ 431074 h 692049"/>
              <a:gd name="connsiteX26" fmla="*/ 3076328 w 3078748"/>
              <a:gd name="connsiteY26" fmla="*/ 657108 h 692049"/>
              <a:gd name="connsiteX27" fmla="*/ 3073554 w 3078748"/>
              <a:gd name="connsiteY27" fmla="*/ 676522 h 692049"/>
              <a:gd name="connsiteX28" fmla="*/ 3065230 w 3078748"/>
              <a:gd name="connsiteY28" fmla="*/ 677908 h 692049"/>
              <a:gd name="connsiteX29" fmla="*/ 2976445 w 3078748"/>
              <a:gd name="connsiteY29" fmla="*/ 677908 h 692049"/>
              <a:gd name="connsiteX30" fmla="*/ 2965347 w 3078748"/>
              <a:gd name="connsiteY30" fmla="*/ 672361 h 692049"/>
              <a:gd name="connsiteX31" fmla="*/ 2787778 w 3078748"/>
              <a:gd name="connsiteY31" fmla="*/ 446327 h 692049"/>
              <a:gd name="connsiteX32" fmla="*/ 2614370 w 3078748"/>
              <a:gd name="connsiteY32" fmla="*/ 446327 h 692049"/>
              <a:gd name="connsiteX33" fmla="*/ 2614370 w 3078748"/>
              <a:gd name="connsiteY33" fmla="*/ 664041 h 692049"/>
              <a:gd name="connsiteX34" fmla="*/ 2600497 w 3078748"/>
              <a:gd name="connsiteY34" fmla="*/ 677908 h 692049"/>
              <a:gd name="connsiteX35" fmla="*/ 2522811 w 3078748"/>
              <a:gd name="connsiteY35" fmla="*/ 677908 h 692049"/>
              <a:gd name="connsiteX36" fmla="*/ 2508938 w 3078748"/>
              <a:gd name="connsiteY36" fmla="*/ 664041 h 692049"/>
              <a:gd name="connsiteX37" fmla="*/ 2508938 w 3078748"/>
              <a:gd name="connsiteY37" fmla="*/ 24767 h 692049"/>
              <a:gd name="connsiteX38" fmla="*/ 2522811 w 3078748"/>
              <a:gd name="connsiteY38" fmla="*/ 10900 h 692049"/>
              <a:gd name="connsiteX39" fmla="*/ 1339630 w 3078748"/>
              <a:gd name="connsiteY39" fmla="*/ 10900 h 692049"/>
              <a:gd name="connsiteX40" fmla="*/ 1759716 w 3078748"/>
              <a:gd name="connsiteY40" fmla="*/ 10900 h 692049"/>
              <a:gd name="connsiteX41" fmla="*/ 1773580 w 3078748"/>
              <a:gd name="connsiteY41" fmla="*/ 24767 h 692049"/>
              <a:gd name="connsiteX42" fmla="*/ 1773580 w 3078748"/>
              <a:gd name="connsiteY42" fmla="*/ 92716 h 692049"/>
              <a:gd name="connsiteX43" fmla="*/ 1759716 w 3078748"/>
              <a:gd name="connsiteY43" fmla="*/ 106583 h 692049"/>
              <a:gd name="connsiteX44" fmla="*/ 1431134 w 3078748"/>
              <a:gd name="connsiteY44" fmla="*/ 106583 h 692049"/>
              <a:gd name="connsiteX45" fmla="*/ 1431134 w 3078748"/>
              <a:gd name="connsiteY45" fmla="*/ 320137 h 692049"/>
              <a:gd name="connsiteX46" fmla="*/ 1736147 w 3078748"/>
              <a:gd name="connsiteY46" fmla="*/ 320137 h 692049"/>
              <a:gd name="connsiteX47" fmla="*/ 1750011 w 3078748"/>
              <a:gd name="connsiteY47" fmla="*/ 334004 h 692049"/>
              <a:gd name="connsiteX48" fmla="*/ 1750011 w 3078748"/>
              <a:gd name="connsiteY48" fmla="*/ 401953 h 692049"/>
              <a:gd name="connsiteX49" fmla="*/ 1736147 w 3078748"/>
              <a:gd name="connsiteY49" fmla="*/ 414433 h 692049"/>
              <a:gd name="connsiteX50" fmla="*/ 1431134 w 3078748"/>
              <a:gd name="connsiteY50" fmla="*/ 414433 h 692049"/>
              <a:gd name="connsiteX51" fmla="*/ 1431134 w 3078748"/>
              <a:gd name="connsiteY51" fmla="*/ 664041 h 692049"/>
              <a:gd name="connsiteX52" fmla="*/ 1417270 w 3078748"/>
              <a:gd name="connsiteY52" fmla="*/ 677908 h 692049"/>
              <a:gd name="connsiteX53" fmla="*/ 1339630 w 3078748"/>
              <a:gd name="connsiteY53" fmla="*/ 677908 h 692049"/>
              <a:gd name="connsiteX54" fmla="*/ 1325766 w 3078748"/>
              <a:gd name="connsiteY54" fmla="*/ 664041 h 692049"/>
              <a:gd name="connsiteX55" fmla="*/ 1325766 w 3078748"/>
              <a:gd name="connsiteY55" fmla="*/ 24767 h 692049"/>
              <a:gd name="connsiteX56" fmla="*/ 1339630 w 3078748"/>
              <a:gd name="connsiteY56" fmla="*/ 10900 h 692049"/>
              <a:gd name="connsiteX57" fmla="*/ 13871 w 3078748"/>
              <a:gd name="connsiteY57" fmla="*/ 10900 h 692049"/>
              <a:gd name="connsiteX58" fmla="*/ 91551 w 3078748"/>
              <a:gd name="connsiteY58" fmla="*/ 10900 h 692049"/>
              <a:gd name="connsiteX59" fmla="*/ 105423 w 3078748"/>
              <a:gd name="connsiteY59" fmla="*/ 24767 h 692049"/>
              <a:gd name="connsiteX60" fmla="*/ 105423 w 3078748"/>
              <a:gd name="connsiteY60" fmla="*/ 289629 h 692049"/>
              <a:gd name="connsiteX61" fmla="*/ 427240 w 3078748"/>
              <a:gd name="connsiteY61" fmla="*/ 289629 h 692049"/>
              <a:gd name="connsiteX62" fmla="*/ 427240 w 3078748"/>
              <a:gd name="connsiteY62" fmla="*/ 24767 h 692049"/>
              <a:gd name="connsiteX63" fmla="*/ 441112 w 3078748"/>
              <a:gd name="connsiteY63" fmla="*/ 10900 h 692049"/>
              <a:gd name="connsiteX64" fmla="*/ 518792 w 3078748"/>
              <a:gd name="connsiteY64" fmla="*/ 10900 h 692049"/>
              <a:gd name="connsiteX65" fmla="*/ 532663 w 3078748"/>
              <a:gd name="connsiteY65" fmla="*/ 24767 h 692049"/>
              <a:gd name="connsiteX66" fmla="*/ 532663 w 3078748"/>
              <a:gd name="connsiteY66" fmla="*/ 664041 h 692049"/>
              <a:gd name="connsiteX67" fmla="*/ 518792 w 3078748"/>
              <a:gd name="connsiteY67" fmla="*/ 677908 h 692049"/>
              <a:gd name="connsiteX68" fmla="*/ 441112 w 3078748"/>
              <a:gd name="connsiteY68" fmla="*/ 677908 h 692049"/>
              <a:gd name="connsiteX69" fmla="*/ 427240 w 3078748"/>
              <a:gd name="connsiteY69" fmla="*/ 664041 h 692049"/>
              <a:gd name="connsiteX70" fmla="*/ 427240 w 3078748"/>
              <a:gd name="connsiteY70" fmla="*/ 385312 h 692049"/>
              <a:gd name="connsiteX71" fmla="*/ 105423 w 3078748"/>
              <a:gd name="connsiteY71" fmla="*/ 385312 h 692049"/>
              <a:gd name="connsiteX72" fmla="*/ 105423 w 3078748"/>
              <a:gd name="connsiteY72" fmla="*/ 664041 h 692049"/>
              <a:gd name="connsiteX73" fmla="*/ 91551 w 3078748"/>
              <a:gd name="connsiteY73" fmla="*/ 677908 h 692049"/>
              <a:gd name="connsiteX74" fmla="*/ 13871 w 3078748"/>
              <a:gd name="connsiteY74" fmla="*/ 677908 h 692049"/>
              <a:gd name="connsiteX75" fmla="*/ 0 w 3078748"/>
              <a:gd name="connsiteY75" fmla="*/ 664041 h 692049"/>
              <a:gd name="connsiteX76" fmla="*/ 0 w 3078748"/>
              <a:gd name="connsiteY76" fmla="*/ 24767 h 692049"/>
              <a:gd name="connsiteX77" fmla="*/ 13871 w 3078748"/>
              <a:gd name="connsiteY77" fmla="*/ 10900 h 692049"/>
              <a:gd name="connsiteX78" fmla="*/ 2105363 w 3078748"/>
              <a:gd name="connsiteY78" fmla="*/ 0 h 692049"/>
              <a:gd name="connsiteX79" fmla="*/ 2133448 w 3078748"/>
              <a:gd name="connsiteY79" fmla="*/ 0 h 692049"/>
              <a:gd name="connsiteX80" fmla="*/ 2180786 w 3078748"/>
              <a:gd name="connsiteY80" fmla="*/ 2972 h 692049"/>
              <a:gd name="connsiteX81" fmla="*/ 2391092 w 3078748"/>
              <a:gd name="connsiteY81" fmla="*/ 227783 h 692049"/>
              <a:gd name="connsiteX82" fmla="*/ 2391092 w 3078748"/>
              <a:gd name="connsiteY82" fmla="*/ 463381 h 692049"/>
              <a:gd name="connsiteX83" fmla="*/ 2119353 w 3078748"/>
              <a:gd name="connsiteY83" fmla="*/ 692049 h 692049"/>
              <a:gd name="connsiteX84" fmla="*/ 1849001 w 3078748"/>
              <a:gd name="connsiteY84" fmla="*/ 463381 h 692049"/>
              <a:gd name="connsiteX85" fmla="*/ 1849001 w 3078748"/>
              <a:gd name="connsiteY85" fmla="*/ 227783 h 692049"/>
              <a:gd name="connsiteX86" fmla="*/ 2058378 w 3078748"/>
              <a:gd name="connsiteY86" fmla="*/ 2972 h 692049"/>
              <a:gd name="connsiteX87" fmla="*/ 913575 w 3078748"/>
              <a:gd name="connsiteY87" fmla="*/ 0 h 692049"/>
              <a:gd name="connsiteX88" fmla="*/ 941509 w 3078748"/>
              <a:gd name="connsiteY88" fmla="*/ 0 h 692049"/>
              <a:gd name="connsiteX89" fmla="*/ 988392 w 3078748"/>
              <a:gd name="connsiteY89" fmla="*/ 2972 h 692049"/>
              <a:gd name="connsiteX90" fmla="*/ 1197313 w 3078748"/>
              <a:gd name="connsiteY90" fmla="*/ 227783 h 692049"/>
              <a:gd name="connsiteX91" fmla="*/ 1197313 w 3078748"/>
              <a:gd name="connsiteY91" fmla="*/ 463381 h 692049"/>
              <a:gd name="connsiteX92" fmla="*/ 927549 w 3078748"/>
              <a:gd name="connsiteY92" fmla="*/ 692049 h 692049"/>
              <a:gd name="connsiteX93" fmla="*/ 656401 w 3078748"/>
              <a:gd name="connsiteY93" fmla="*/ 463381 h 692049"/>
              <a:gd name="connsiteX94" fmla="*/ 656401 w 3078748"/>
              <a:gd name="connsiteY94" fmla="*/ 227783 h 692049"/>
              <a:gd name="connsiteX95" fmla="*/ 866647 w 3078748"/>
              <a:gd name="connsiteY95" fmla="*/ 2972 h 69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078748" h="692049">
                <a:moveTo>
                  <a:pt x="2614370" y="106583"/>
                </a:moveTo>
                <a:cubicBezTo>
                  <a:pt x="2614370" y="350644"/>
                  <a:pt x="2614370" y="350644"/>
                  <a:pt x="2614370" y="350644"/>
                </a:cubicBezTo>
                <a:cubicBezTo>
                  <a:pt x="2791939" y="350644"/>
                  <a:pt x="2791939" y="350644"/>
                  <a:pt x="2791939" y="350644"/>
                </a:cubicBezTo>
                <a:cubicBezTo>
                  <a:pt x="2877950" y="350644"/>
                  <a:pt x="2907082" y="327070"/>
                  <a:pt x="2907082" y="257735"/>
                </a:cubicBezTo>
                <a:lnTo>
                  <a:pt x="2907082" y="198106"/>
                </a:lnTo>
                <a:cubicBezTo>
                  <a:pt x="2907082" y="128771"/>
                  <a:pt x="2879337" y="106583"/>
                  <a:pt x="2791939" y="106583"/>
                </a:cubicBezTo>
                <a:cubicBezTo>
                  <a:pt x="2614370" y="106583"/>
                  <a:pt x="2614370" y="106583"/>
                  <a:pt x="2614370" y="106583"/>
                </a:cubicBezTo>
                <a:close/>
                <a:moveTo>
                  <a:pt x="2119353" y="93354"/>
                </a:moveTo>
                <a:cubicBezTo>
                  <a:pt x="2009826" y="93354"/>
                  <a:pt x="1954369" y="139088"/>
                  <a:pt x="1954369" y="229169"/>
                </a:cubicBezTo>
                <a:cubicBezTo>
                  <a:pt x="1954369" y="229169"/>
                  <a:pt x="1954369" y="229169"/>
                  <a:pt x="1954369" y="461995"/>
                </a:cubicBezTo>
                <a:cubicBezTo>
                  <a:pt x="1954369" y="552077"/>
                  <a:pt x="2009826" y="597810"/>
                  <a:pt x="2119353" y="597810"/>
                </a:cubicBezTo>
                <a:cubicBezTo>
                  <a:pt x="2230267" y="597810"/>
                  <a:pt x="2285724" y="552077"/>
                  <a:pt x="2285724" y="461995"/>
                </a:cubicBezTo>
                <a:cubicBezTo>
                  <a:pt x="2285724" y="461995"/>
                  <a:pt x="2285724" y="461995"/>
                  <a:pt x="2285724" y="229169"/>
                </a:cubicBezTo>
                <a:cubicBezTo>
                  <a:pt x="2285724" y="139088"/>
                  <a:pt x="2230267" y="93354"/>
                  <a:pt x="2119353" y="93354"/>
                </a:cubicBezTo>
                <a:close/>
                <a:moveTo>
                  <a:pt x="927549" y="93354"/>
                </a:moveTo>
                <a:cubicBezTo>
                  <a:pt x="816876" y="93354"/>
                  <a:pt x="761540" y="139088"/>
                  <a:pt x="761540" y="229169"/>
                </a:cubicBezTo>
                <a:cubicBezTo>
                  <a:pt x="761540" y="229169"/>
                  <a:pt x="761540" y="229169"/>
                  <a:pt x="761540" y="461995"/>
                </a:cubicBezTo>
                <a:cubicBezTo>
                  <a:pt x="761540" y="552077"/>
                  <a:pt x="816876" y="597810"/>
                  <a:pt x="927549" y="597810"/>
                </a:cubicBezTo>
                <a:cubicBezTo>
                  <a:pt x="1036838" y="597810"/>
                  <a:pt x="1092174" y="552077"/>
                  <a:pt x="1092174" y="461995"/>
                </a:cubicBezTo>
                <a:cubicBezTo>
                  <a:pt x="1092174" y="461995"/>
                  <a:pt x="1092174" y="461995"/>
                  <a:pt x="1092174" y="229169"/>
                </a:cubicBezTo>
                <a:cubicBezTo>
                  <a:pt x="1092174" y="139088"/>
                  <a:pt x="1036838" y="93354"/>
                  <a:pt x="927549" y="93354"/>
                </a:cubicBezTo>
                <a:close/>
                <a:moveTo>
                  <a:pt x="2522811" y="10900"/>
                </a:moveTo>
                <a:cubicBezTo>
                  <a:pt x="2794714" y="10900"/>
                  <a:pt x="2794714" y="10900"/>
                  <a:pt x="2794714" y="10900"/>
                </a:cubicBezTo>
                <a:cubicBezTo>
                  <a:pt x="2943151" y="10900"/>
                  <a:pt x="3012514" y="70529"/>
                  <a:pt x="3012514" y="196720"/>
                </a:cubicBezTo>
                <a:cubicBezTo>
                  <a:pt x="3012514" y="217520"/>
                  <a:pt x="3012514" y="217520"/>
                  <a:pt x="3012514" y="217520"/>
                </a:cubicBezTo>
                <a:cubicBezTo>
                  <a:pt x="3012514" y="310430"/>
                  <a:pt x="2976445" y="406113"/>
                  <a:pt x="2898759" y="431074"/>
                </a:cubicBezTo>
                <a:cubicBezTo>
                  <a:pt x="2898759" y="431074"/>
                  <a:pt x="3076328" y="657108"/>
                  <a:pt x="3076328" y="657108"/>
                </a:cubicBezTo>
                <a:cubicBezTo>
                  <a:pt x="3080490" y="664041"/>
                  <a:pt x="3079103" y="672361"/>
                  <a:pt x="3073554" y="676522"/>
                </a:cubicBezTo>
                <a:cubicBezTo>
                  <a:pt x="3070779" y="677908"/>
                  <a:pt x="3068005" y="677908"/>
                  <a:pt x="3065230" y="677908"/>
                </a:cubicBezTo>
                <a:cubicBezTo>
                  <a:pt x="2976445" y="677908"/>
                  <a:pt x="2976445" y="677908"/>
                  <a:pt x="2976445" y="677908"/>
                </a:cubicBezTo>
                <a:cubicBezTo>
                  <a:pt x="2972284" y="677908"/>
                  <a:pt x="2968122" y="676522"/>
                  <a:pt x="2965347" y="672361"/>
                </a:cubicBezTo>
                <a:cubicBezTo>
                  <a:pt x="2965347" y="672361"/>
                  <a:pt x="2787778" y="446327"/>
                  <a:pt x="2787778" y="446327"/>
                </a:cubicBezTo>
                <a:cubicBezTo>
                  <a:pt x="2614370" y="446327"/>
                  <a:pt x="2614370" y="446327"/>
                  <a:pt x="2614370" y="446327"/>
                </a:cubicBezTo>
                <a:cubicBezTo>
                  <a:pt x="2614370" y="664041"/>
                  <a:pt x="2614370" y="664041"/>
                  <a:pt x="2614370" y="664041"/>
                </a:cubicBezTo>
                <a:cubicBezTo>
                  <a:pt x="2614370" y="672361"/>
                  <a:pt x="2608821" y="677908"/>
                  <a:pt x="2600497" y="677908"/>
                </a:cubicBezTo>
                <a:cubicBezTo>
                  <a:pt x="2522811" y="677908"/>
                  <a:pt x="2522811" y="677908"/>
                  <a:pt x="2522811" y="677908"/>
                </a:cubicBezTo>
                <a:cubicBezTo>
                  <a:pt x="2515874" y="677908"/>
                  <a:pt x="2508938" y="672361"/>
                  <a:pt x="2508938" y="664041"/>
                </a:cubicBezTo>
                <a:cubicBezTo>
                  <a:pt x="2508938" y="24767"/>
                  <a:pt x="2508938" y="24767"/>
                  <a:pt x="2508938" y="24767"/>
                </a:cubicBezTo>
                <a:cubicBezTo>
                  <a:pt x="2508938" y="17834"/>
                  <a:pt x="2515874" y="10900"/>
                  <a:pt x="2522811" y="10900"/>
                </a:cubicBezTo>
                <a:close/>
                <a:moveTo>
                  <a:pt x="1339630" y="10900"/>
                </a:moveTo>
                <a:cubicBezTo>
                  <a:pt x="1339630" y="10900"/>
                  <a:pt x="1339630" y="10900"/>
                  <a:pt x="1759716" y="10900"/>
                </a:cubicBezTo>
                <a:cubicBezTo>
                  <a:pt x="1766648" y="10900"/>
                  <a:pt x="1773580" y="17834"/>
                  <a:pt x="1773580" y="24767"/>
                </a:cubicBezTo>
                <a:cubicBezTo>
                  <a:pt x="1773580" y="24767"/>
                  <a:pt x="1773580" y="24767"/>
                  <a:pt x="1773580" y="92716"/>
                </a:cubicBezTo>
                <a:cubicBezTo>
                  <a:pt x="1773580" y="101036"/>
                  <a:pt x="1766648" y="106583"/>
                  <a:pt x="1759716" y="106583"/>
                </a:cubicBezTo>
                <a:cubicBezTo>
                  <a:pt x="1759716" y="106583"/>
                  <a:pt x="1759716" y="106583"/>
                  <a:pt x="1431134" y="106583"/>
                </a:cubicBezTo>
                <a:cubicBezTo>
                  <a:pt x="1431134" y="106583"/>
                  <a:pt x="1431134" y="106583"/>
                  <a:pt x="1431134" y="320137"/>
                </a:cubicBezTo>
                <a:cubicBezTo>
                  <a:pt x="1431134" y="320137"/>
                  <a:pt x="1431134" y="320137"/>
                  <a:pt x="1736147" y="320137"/>
                </a:cubicBezTo>
                <a:cubicBezTo>
                  <a:pt x="1744465" y="320137"/>
                  <a:pt x="1750011" y="325684"/>
                  <a:pt x="1750011" y="334004"/>
                </a:cubicBezTo>
                <a:cubicBezTo>
                  <a:pt x="1750011" y="334004"/>
                  <a:pt x="1750011" y="334004"/>
                  <a:pt x="1750011" y="401953"/>
                </a:cubicBezTo>
                <a:cubicBezTo>
                  <a:pt x="1750011" y="408886"/>
                  <a:pt x="1744465" y="414433"/>
                  <a:pt x="1736147" y="414433"/>
                </a:cubicBezTo>
                <a:cubicBezTo>
                  <a:pt x="1736147" y="414433"/>
                  <a:pt x="1736147" y="414433"/>
                  <a:pt x="1431134" y="414433"/>
                </a:cubicBezTo>
                <a:cubicBezTo>
                  <a:pt x="1431134" y="414433"/>
                  <a:pt x="1431134" y="414433"/>
                  <a:pt x="1431134" y="664041"/>
                </a:cubicBezTo>
                <a:cubicBezTo>
                  <a:pt x="1431134" y="672361"/>
                  <a:pt x="1425588" y="677908"/>
                  <a:pt x="1417270" y="677908"/>
                </a:cubicBezTo>
                <a:cubicBezTo>
                  <a:pt x="1417270" y="677908"/>
                  <a:pt x="1417270" y="677908"/>
                  <a:pt x="1339630" y="677908"/>
                </a:cubicBezTo>
                <a:cubicBezTo>
                  <a:pt x="1332698" y="677908"/>
                  <a:pt x="1325766" y="672361"/>
                  <a:pt x="1325766" y="664041"/>
                </a:cubicBezTo>
                <a:cubicBezTo>
                  <a:pt x="1325766" y="664041"/>
                  <a:pt x="1325766" y="664041"/>
                  <a:pt x="1325766" y="24767"/>
                </a:cubicBezTo>
                <a:cubicBezTo>
                  <a:pt x="1325766" y="17834"/>
                  <a:pt x="1332698" y="10900"/>
                  <a:pt x="1339630" y="10900"/>
                </a:cubicBezTo>
                <a:close/>
                <a:moveTo>
                  <a:pt x="13871" y="10900"/>
                </a:moveTo>
                <a:cubicBezTo>
                  <a:pt x="13871" y="10900"/>
                  <a:pt x="13871" y="10900"/>
                  <a:pt x="91551" y="10900"/>
                </a:cubicBezTo>
                <a:cubicBezTo>
                  <a:pt x="99874" y="10900"/>
                  <a:pt x="105423" y="17834"/>
                  <a:pt x="105423" y="24767"/>
                </a:cubicBezTo>
                <a:cubicBezTo>
                  <a:pt x="105423" y="24767"/>
                  <a:pt x="105423" y="24767"/>
                  <a:pt x="105423" y="289629"/>
                </a:cubicBezTo>
                <a:cubicBezTo>
                  <a:pt x="105423" y="289629"/>
                  <a:pt x="105423" y="289629"/>
                  <a:pt x="427240" y="289629"/>
                </a:cubicBezTo>
                <a:cubicBezTo>
                  <a:pt x="427240" y="289629"/>
                  <a:pt x="427240" y="289629"/>
                  <a:pt x="427240" y="24767"/>
                </a:cubicBezTo>
                <a:cubicBezTo>
                  <a:pt x="427240" y="17834"/>
                  <a:pt x="432789" y="10900"/>
                  <a:pt x="441112" y="10900"/>
                </a:cubicBezTo>
                <a:cubicBezTo>
                  <a:pt x="441112" y="10900"/>
                  <a:pt x="441112" y="10900"/>
                  <a:pt x="518792" y="10900"/>
                </a:cubicBezTo>
                <a:cubicBezTo>
                  <a:pt x="525727" y="10900"/>
                  <a:pt x="532663" y="17834"/>
                  <a:pt x="532663" y="24767"/>
                </a:cubicBezTo>
                <a:cubicBezTo>
                  <a:pt x="532663" y="24767"/>
                  <a:pt x="532663" y="24767"/>
                  <a:pt x="532663" y="664041"/>
                </a:cubicBezTo>
                <a:cubicBezTo>
                  <a:pt x="532663" y="672361"/>
                  <a:pt x="525727" y="677908"/>
                  <a:pt x="518792" y="677908"/>
                </a:cubicBezTo>
                <a:cubicBezTo>
                  <a:pt x="518792" y="677908"/>
                  <a:pt x="518792" y="677908"/>
                  <a:pt x="441112" y="677908"/>
                </a:cubicBezTo>
                <a:cubicBezTo>
                  <a:pt x="432789" y="677908"/>
                  <a:pt x="427240" y="672361"/>
                  <a:pt x="427240" y="664041"/>
                </a:cubicBezTo>
                <a:cubicBezTo>
                  <a:pt x="427240" y="664041"/>
                  <a:pt x="427240" y="664041"/>
                  <a:pt x="427240" y="385312"/>
                </a:cubicBezTo>
                <a:cubicBezTo>
                  <a:pt x="427240" y="385312"/>
                  <a:pt x="427240" y="385312"/>
                  <a:pt x="105423" y="385312"/>
                </a:cubicBezTo>
                <a:cubicBezTo>
                  <a:pt x="105423" y="385312"/>
                  <a:pt x="105423" y="385312"/>
                  <a:pt x="105423" y="664041"/>
                </a:cubicBezTo>
                <a:cubicBezTo>
                  <a:pt x="105423" y="672361"/>
                  <a:pt x="99874" y="677908"/>
                  <a:pt x="91551" y="677908"/>
                </a:cubicBezTo>
                <a:cubicBezTo>
                  <a:pt x="91551" y="677908"/>
                  <a:pt x="91551" y="677908"/>
                  <a:pt x="13871" y="677908"/>
                </a:cubicBezTo>
                <a:cubicBezTo>
                  <a:pt x="6936" y="677908"/>
                  <a:pt x="0" y="672361"/>
                  <a:pt x="0" y="664041"/>
                </a:cubicBezTo>
                <a:cubicBezTo>
                  <a:pt x="0" y="664041"/>
                  <a:pt x="0" y="664041"/>
                  <a:pt x="0" y="24767"/>
                </a:cubicBezTo>
                <a:cubicBezTo>
                  <a:pt x="0" y="17834"/>
                  <a:pt x="6936" y="10900"/>
                  <a:pt x="13871" y="10900"/>
                </a:cubicBezTo>
                <a:close/>
                <a:moveTo>
                  <a:pt x="2105363" y="0"/>
                </a:moveTo>
                <a:lnTo>
                  <a:pt x="2133448" y="0"/>
                </a:lnTo>
                <a:lnTo>
                  <a:pt x="2180786" y="2972"/>
                </a:lnTo>
                <a:cubicBezTo>
                  <a:pt x="2315727" y="20878"/>
                  <a:pt x="2391092" y="100457"/>
                  <a:pt x="2391092" y="227783"/>
                </a:cubicBezTo>
                <a:cubicBezTo>
                  <a:pt x="2391092" y="227783"/>
                  <a:pt x="2391092" y="227783"/>
                  <a:pt x="2391092" y="463381"/>
                </a:cubicBezTo>
                <a:cubicBezTo>
                  <a:pt x="2391092" y="608897"/>
                  <a:pt x="2292656" y="692049"/>
                  <a:pt x="2119353" y="692049"/>
                </a:cubicBezTo>
                <a:cubicBezTo>
                  <a:pt x="1947437" y="692049"/>
                  <a:pt x="1849001" y="608897"/>
                  <a:pt x="1849001" y="463381"/>
                </a:cubicBezTo>
                <a:cubicBezTo>
                  <a:pt x="1849001" y="463381"/>
                  <a:pt x="1849001" y="463381"/>
                  <a:pt x="1849001" y="227783"/>
                </a:cubicBezTo>
                <a:cubicBezTo>
                  <a:pt x="1849001" y="100457"/>
                  <a:pt x="1924366" y="20878"/>
                  <a:pt x="2058378" y="2972"/>
                </a:cubicBezTo>
                <a:close/>
                <a:moveTo>
                  <a:pt x="913575" y="0"/>
                </a:moveTo>
                <a:lnTo>
                  <a:pt x="941509" y="0"/>
                </a:lnTo>
                <a:lnTo>
                  <a:pt x="988392" y="2972"/>
                </a:lnTo>
                <a:cubicBezTo>
                  <a:pt x="1122112" y="20878"/>
                  <a:pt x="1197313" y="100457"/>
                  <a:pt x="1197313" y="227783"/>
                </a:cubicBezTo>
                <a:cubicBezTo>
                  <a:pt x="1197313" y="227783"/>
                  <a:pt x="1197313" y="227783"/>
                  <a:pt x="1197313" y="463381"/>
                </a:cubicBezTo>
                <a:cubicBezTo>
                  <a:pt x="1197313" y="608897"/>
                  <a:pt x="1099091" y="692049"/>
                  <a:pt x="927549" y="692049"/>
                </a:cubicBezTo>
                <a:cubicBezTo>
                  <a:pt x="756006" y="692049"/>
                  <a:pt x="656401" y="608897"/>
                  <a:pt x="656401" y="463381"/>
                </a:cubicBezTo>
                <a:cubicBezTo>
                  <a:pt x="656401" y="463381"/>
                  <a:pt x="656401" y="463381"/>
                  <a:pt x="656401" y="227783"/>
                </a:cubicBezTo>
                <a:cubicBezTo>
                  <a:pt x="656401" y="100457"/>
                  <a:pt x="732661" y="20878"/>
                  <a:pt x="866647" y="297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goe UI Light" panose="020B0502040204020203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7938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7938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egoe UI Light" panose="020B0502040204020203" pitchFamily="34" charset="0"/>
              <a:buChar char="∟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6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"/>
          </a:p>
          <a:p>
            <a:r>
              <a:rPr lang="en-GB" sz="100"/>
              <a:t>.</a:t>
            </a:r>
            <a:endParaRPr lang="en-GB" sz="10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745FED9-193C-4A2E-97FB-8907782A9A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0858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745FED9-193C-4A2E-97FB-8907782A9A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F6CAC8E-EBE6-40C9-B663-BF2CCD61CA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7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Klik for at tilføje tekst</a:t>
            </a:r>
            <a:endParaRPr lang="en-GB" dirty="0"/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99A-1028-4565-8BEB-02311E9FA14B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0248840-007C-4F06-96DC-1B154727F7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3761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Folie" r:id="rId4" imgW="370" imgH="371" progId="TCLayout.ActiveDocument.1">
                  <p:embed/>
                </p:oleObj>
              </mc:Choice>
              <mc:Fallback>
                <p:oleObj name="think-cell Folie" r:id="rId4" imgW="370" imgH="37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0248840-007C-4F06-96DC-1B154727F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CFC6-AA70-4F9B-8F27-8128BBB98179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D9CAE03-3D8B-4215-AC83-9DC72D9140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7977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Folie" r:id="rId4" imgW="370" imgH="371" progId="TCLayout.ActiveDocument.1">
                  <p:embed/>
                </p:oleObj>
              </mc:Choice>
              <mc:Fallback>
                <p:oleObj name="think-cell Folie" r:id="rId4" imgW="370" imgH="37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D9CAE03-3D8B-4215-AC83-9DC72D914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ast overskrift"/>
          <p:cNvSpPr txBox="1"/>
          <p:nvPr userDrawn="1"/>
        </p:nvSpPr>
        <p:spPr>
          <a:xfrm>
            <a:off x="404814" y="539751"/>
            <a:ext cx="8331991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24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404814" y="1815927"/>
            <a:ext cx="1710270" cy="338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675" b="1" noProof="1">
                <a:latin typeface="+mn-lt"/>
                <a:cs typeface="Arial" panose="020B0604020202020204" pitchFamily="34" charset="0"/>
              </a:rPr>
              <a:t>Brug</a:t>
            </a:r>
            <a:r>
              <a:rPr lang="en-GB" sz="675" b="1" baseline="0" noProof="1">
                <a:latin typeface="+mn-lt"/>
                <a:cs typeface="Arial" panose="020B0604020202020204" pitchFamily="34" charset="0"/>
              </a:rPr>
              <a:t> tekst typografier</a:t>
            </a:r>
            <a:endParaRPr lang="en-GB" sz="675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sz="675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en-GB" sz="675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en-GB" sz="675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at indsætte et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slide layouts</a:t>
            </a: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en-GB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373871" y="1815927"/>
            <a:ext cx="1647000" cy="2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90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en-GB" sz="675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5943930" y="1815926"/>
            <a:ext cx="1768682" cy="252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justere sidenummerering, </a:t>
            </a:r>
            <a:b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en-GB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det slår igennem på alle slides</a:t>
            </a:r>
            <a:endParaRPr lang="en-GB" sz="67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en-GB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25412" y="2927502"/>
            <a:ext cx="411996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7"/>
          <a:srcRect l="2931" r="60888"/>
          <a:stretch/>
        </p:blipFill>
        <p:spPr>
          <a:xfrm>
            <a:off x="2035851" y="4516182"/>
            <a:ext cx="272785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7"/>
          <a:srcRect l="36944" r="2272" b="69429"/>
          <a:stretch/>
        </p:blipFill>
        <p:spPr>
          <a:xfrm>
            <a:off x="2047450" y="5490084"/>
            <a:ext cx="445026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50841" y="5102569"/>
            <a:ext cx="41043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50841" y="2075087"/>
            <a:ext cx="196613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950841" y="2748410"/>
            <a:ext cx="25305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50841" y="3242400"/>
            <a:ext cx="269771" cy="335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92427" y="3714324"/>
            <a:ext cx="192857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E7CC3EAE-C9A6-48E5-8F9E-A7D0FBA485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782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E7CC3EAE-C9A6-48E5-8F9E-A7D0FBA485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EFB04D17-BD51-4D12-BF74-059ABF2466C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5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C3B5BF-0F72-4433-9623-CFA6F22705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2576"/>
            <a:ext cx="9144000" cy="6858000"/>
          </a:xfrm>
        </p:spPr>
        <p:txBody>
          <a:bodyPr tIns="72000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indsætte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540000"/>
            <a:ext cx="4167000" cy="5670492"/>
          </a:xfrm>
        </p:spPr>
        <p:txBody>
          <a:bodyPr anchor="t"/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15800" y="6210492"/>
            <a:ext cx="555185" cy="180000"/>
          </a:xfrm>
        </p:spPr>
        <p:txBody>
          <a:bodyPr anchor="ctr"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CF0E4FBE-F618-4474-B1E4-8CF2D08AD044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752BDF-AF37-4F5F-9F6B-FDDBF8B8F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3741" y="6210492"/>
            <a:ext cx="2208259" cy="180000"/>
          </a:xfrm>
        </p:spPr>
        <p:txBody>
          <a:bodyPr anchor="ctr"/>
          <a:lstStyle>
            <a:lvl1pPr marL="0" indent="0">
              <a:buNone/>
              <a:defRPr sz="75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Talers navn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6041-B20A-4542-B1BA-4145C9D96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3241" y="6210492"/>
            <a:ext cx="1390500" cy="180000"/>
          </a:xfrm>
        </p:spPr>
        <p:txBody>
          <a:bodyPr anchor="ctr"/>
          <a:lstStyle>
            <a:lvl1pPr marL="0" indent="0" algn="l">
              <a:buNone/>
              <a:defRPr sz="7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Lokation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4EFD85-BF3F-40F2-97C4-9DD44B99C0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28820" y="4417200"/>
            <a:ext cx="2267881" cy="1058002"/>
          </a:xfrm>
          <a:custGeom>
            <a:avLst/>
            <a:gdLst>
              <a:gd name="connsiteX0" fmla="*/ 2957605 w 3023841"/>
              <a:gd name="connsiteY0" fmla="*/ 644363 h 1058002"/>
              <a:gd name="connsiteX1" fmla="*/ 3010108 w 3023841"/>
              <a:gd name="connsiteY1" fmla="*/ 644363 h 1058002"/>
              <a:gd name="connsiteX2" fmla="*/ 3020124 w 3023841"/>
              <a:gd name="connsiteY2" fmla="*/ 648701 h 1058002"/>
              <a:gd name="connsiteX3" fmla="*/ 3023841 w 3023841"/>
              <a:gd name="connsiteY3" fmla="*/ 658036 h 1058002"/>
              <a:gd name="connsiteX4" fmla="*/ 3023841 w 3023841"/>
              <a:gd name="connsiteY4" fmla="*/ 1058002 h 1058002"/>
              <a:gd name="connsiteX5" fmla="*/ 3013907 w 3023841"/>
              <a:gd name="connsiteY5" fmla="*/ 1058002 h 1058002"/>
              <a:gd name="connsiteX6" fmla="*/ 2943789 w 3023841"/>
              <a:gd name="connsiteY6" fmla="*/ 1058002 h 1058002"/>
              <a:gd name="connsiteX7" fmla="*/ 2943789 w 3023841"/>
              <a:gd name="connsiteY7" fmla="*/ 658244 h 1058002"/>
              <a:gd name="connsiteX8" fmla="*/ 2957605 w 3023841"/>
              <a:gd name="connsiteY8" fmla="*/ 644363 h 1058002"/>
              <a:gd name="connsiteX9" fmla="*/ 2783397 w 3023841"/>
              <a:gd name="connsiteY9" fmla="*/ 644363 h 1058002"/>
              <a:gd name="connsiteX10" fmla="*/ 2836671 w 3023841"/>
              <a:gd name="connsiteY10" fmla="*/ 644363 h 1058002"/>
              <a:gd name="connsiteX11" fmla="*/ 2850691 w 3023841"/>
              <a:gd name="connsiteY11" fmla="*/ 658244 h 1058002"/>
              <a:gd name="connsiteX12" fmla="*/ 2850691 w 3023841"/>
              <a:gd name="connsiteY12" fmla="*/ 1058002 h 1058002"/>
              <a:gd name="connsiteX13" fmla="*/ 2769377 w 3023841"/>
              <a:gd name="connsiteY13" fmla="*/ 1058002 h 1058002"/>
              <a:gd name="connsiteX14" fmla="*/ 2769377 w 3023841"/>
              <a:gd name="connsiteY14" fmla="*/ 658244 h 1058002"/>
              <a:gd name="connsiteX15" fmla="*/ 2783397 w 3023841"/>
              <a:gd name="connsiteY15" fmla="*/ 644363 h 1058002"/>
              <a:gd name="connsiteX16" fmla="*/ 2610164 w 3023841"/>
              <a:gd name="connsiteY16" fmla="*/ 644363 h 1058002"/>
              <a:gd name="connsiteX17" fmla="*/ 2663438 w 3023841"/>
              <a:gd name="connsiteY17" fmla="*/ 644363 h 1058002"/>
              <a:gd name="connsiteX18" fmla="*/ 2677458 w 3023841"/>
              <a:gd name="connsiteY18" fmla="*/ 658244 h 1058002"/>
              <a:gd name="connsiteX19" fmla="*/ 2677458 w 3023841"/>
              <a:gd name="connsiteY19" fmla="*/ 1058002 h 1058002"/>
              <a:gd name="connsiteX20" fmla="*/ 2596144 w 3023841"/>
              <a:gd name="connsiteY20" fmla="*/ 1058002 h 1058002"/>
              <a:gd name="connsiteX21" fmla="*/ 2596144 w 3023841"/>
              <a:gd name="connsiteY21" fmla="*/ 658244 h 1058002"/>
              <a:gd name="connsiteX22" fmla="*/ 2610164 w 3023841"/>
              <a:gd name="connsiteY22" fmla="*/ 644363 h 1058002"/>
              <a:gd name="connsiteX23" fmla="*/ 360283 w 3023841"/>
              <a:gd name="connsiteY23" fmla="*/ 644363 h 1058002"/>
              <a:gd name="connsiteX24" fmla="*/ 412786 w 3023841"/>
              <a:gd name="connsiteY24" fmla="*/ 644363 h 1058002"/>
              <a:gd name="connsiteX25" fmla="*/ 426602 w 3023841"/>
              <a:gd name="connsiteY25" fmla="*/ 658244 h 1058002"/>
              <a:gd name="connsiteX26" fmla="*/ 426602 w 3023841"/>
              <a:gd name="connsiteY26" fmla="*/ 1058002 h 1058002"/>
              <a:gd name="connsiteX27" fmla="*/ 346467 w 3023841"/>
              <a:gd name="connsiteY27" fmla="*/ 1058002 h 1058002"/>
              <a:gd name="connsiteX28" fmla="*/ 346467 w 3023841"/>
              <a:gd name="connsiteY28" fmla="*/ 658244 h 1058002"/>
              <a:gd name="connsiteX29" fmla="*/ 360283 w 3023841"/>
              <a:gd name="connsiteY29" fmla="*/ 644363 h 1058002"/>
              <a:gd name="connsiteX30" fmla="*/ 187049 w 3023841"/>
              <a:gd name="connsiteY30" fmla="*/ 644363 h 1058002"/>
              <a:gd name="connsiteX31" fmla="*/ 239552 w 3023841"/>
              <a:gd name="connsiteY31" fmla="*/ 644363 h 1058002"/>
              <a:gd name="connsiteX32" fmla="*/ 253368 w 3023841"/>
              <a:gd name="connsiteY32" fmla="*/ 658244 h 1058002"/>
              <a:gd name="connsiteX33" fmla="*/ 253368 w 3023841"/>
              <a:gd name="connsiteY33" fmla="*/ 1058002 h 1058002"/>
              <a:gd name="connsiteX34" fmla="*/ 173233 w 3023841"/>
              <a:gd name="connsiteY34" fmla="*/ 1058002 h 1058002"/>
              <a:gd name="connsiteX35" fmla="*/ 173233 w 3023841"/>
              <a:gd name="connsiteY35" fmla="*/ 658244 h 1058002"/>
              <a:gd name="connsiteX36" fmla="*/ 187049 w 3023841"/>
              <a:gd name="connsiteY36" fmla="*/ 644363 h 1058002"/>
              <a:gd name="connsiteX37" fmla="*/ 13816 w 3023841"/>
              <a:gd name="connsiteY37" fmla="*/ 644363 h 1058002"/>
              <a:gd name="connsiteX38" fmla="*/ 66319 w 3023841"/>
              <a:gd name="connsiteY38" fmla="*/ 644363 h 1058002"/>
              <a:gd name="connsiteX39" fmla="*/ 80135 w 3023841"/>
              <a:gd name="connsiteY39" fmla="*/ 658244 h 1058002"/>
              <a:gd name="connsiteX40" fmla="*/ 80135 w 3023841"/>
              <a:gd name="connsiteY40" fmla="*/ 1058002 h 1058002"/>
              <a:gd name="connsiteX41" fmla="*/ 0 w 3023841"/>
              <a:gd name="connsiteY41" fmla="*/ 1058002 h 1058002"/>
              <a:gd name="connsiteX42" fmla="*/ 0 w 3023841"/>
              <a:gd name="connsiteY42" fmla="*/ 658244 h 1058002"/>
              <a:gd name="connsiteX43" fmla="*/ 13816 w 3023841"/>
              <a:gd name="connsiteY43" fmla="*/ 644363 h 1058002"/>
              <a:gd name="connsiteX44" fmla="*/ 1398709 w 3023841"/>
              <a:gd name="connsiteY44" fmla="*/ 508840 h 1058002"/>
              <a:gd name="connsiteX45" fmla="*/ 1451983 w 3023841"/>
              <a:gd name="connsiteY45" fmla="*/ 508840 h 1058002"/>
              <a:gd name="connsiteX46" fmla="*/ 1466003 w 3023841"/>
              <a:gd name="connsiteY46" fmla="*/ 522707 h 1058002"/>
              <a:gd name="connsiteX47" fmla="*/ 1466003 w 3023841"/>
              <a:gd name="connsiteY47" fmla="*/ 1058002 h 1058002"/>
              <a:gd name="connsiteX48" fmla="*/ 1384689 w 3023841"/>
              <a:gd name="connsiteY48" fmla="*/ 1058002 h 1058002"/>
              <a:gd name="connsiteX49" fmla="*/ 1384689 w 3023841"/>
              <a:gd name="connsiteY49" fmla="*/ 522707 h 1058002"/>
              <a:gd name="connsiteX50" fmla="*/ 1398709 w 3023841"/>
              <a:gd name="connsiteY50" fmla="*/ 508840 h 1058002"/>
              <a:gd name="connsiteX51" fmla="*/ 1225271 w 3023841"/>
              <a:gd name="connsiteY51" fmla="*/ 508840 h 1058002"/>
              <a:gd name="connsiteX52" fmla="*/ 1277774 w 3023841"/>
              <a:gd name="connsiteY52" fmla="*/ 508840 h 1058002"/>
              <a:gd name="connsiteX53" fmla="*/ 1291590 w 3023841"/>
              <a:gd name="connsiteY53" fmla="*/ 522707 h 1058002"/>
              <a:gd name="connsiteX54" fmla="*/ 1291590 w 3023841"/>
              <a:gd name="connsiteY54" fmla="*/ 1058002 h 1058002"/>
              <a:gd name="connsiteX55" fmla="*/ 1211455 w 3023841"/>
              <a:gd name="connsiteY55" fmla="*/ 1058002 h 1058002"/>
              <a:gd name="connsiteX56" fmla="*/ 1211455 w 3023841"/>
              <a:gd name="connsiteY56" fmla="*/ 522707 h 1058002"/>
              <a:gd name="connsiteX57" fmla="*/ 1225271 w 3023841"/>
              <a:gd name="connsiteY57" fmla="*/ 508840 h 1058002"/>
              <a:gd name="connsiteX58" fmla="*/ 1052204 w 3023841"/>
              <a:gd name="connsiteY58" fmla="*/ 508840 h 1058002"/>
              <a:gd name="connsiteX59" fmla="*/ 1106732 w 3023841"/>
              <a:gd name="connsiteY59" fmla="*/ 508840 h 1058002"/>
              <a:gd name="connsiteX60" fmla="*/ 1120714 w 3023841"/>
              <a:gd name="connsiteY60" fmla="*/ 522707 h 1058002"/>
              <a:gd name="connsiteX61" fmla="*/ 1120714 w 3023841"/>
              <a:gd name="connsiteY61" fmla="*/ 1058002 h 1058002"/>
              <a:gd name="connsiteX62" fmla="*/ 1038222 w 3023841"/>
              <a:gd name="connsiteY62" fmla="*/ 1058002 h 1058002"/>
              <a:gd name="connsiteX63" fmla="*/ 1038222 w 3023841"/>
              <a:gd name="connsiteY63" fmla="*/ 522707 h 1058002"/>
              <a:gd name="connsiteX64" fmla="*/ 1052204 w 3023841"/>
              <a:gd name="connsiteY64" fmla="*/ 508840 h 1058002"/>
              <a:gd name="connsiteX65" fmla="*/ 880187 w 3023841"/>
              <a:gd name="connsiteY65" fmla="*/ 357997 h 1058002"/>
              <a:gd name="connsiteX66" fmla="*/ 933461 w 3023841"/>
              <a:gd name="connsiteY66" fmla="*/ 357997 h 1058002"/>
              <a:gd name="connsiteX67" fmla="*/ 947481 w 3023841"/>
              <a:gd name="connsiteY67" fmla="*/ 371858 h 1058002"/>
              <a:gd name="connsiteX68" fmla="*/ 947481 w 3023841"/>
              <a:gd name="connsiteY68" fmla="*/ 1058002 h 1058002"/>
              <a:gd name="connsiteX69" fmla="*/ 866167 w 3023841"/>
              <a:gd name="connsiteY69" fmla="*/ 1058002 h 1058002"/>
              <a:gd name="connsiteX70" fmla="*/ 866167 w 3023841"/>
              <a:gd name="connsiteY70" fmla="*/ 371858 h 1058002"/>
              <a:gd name="connsiteX71" fmla="*/ 880187 w 3023841"/>
              <a:gd name="connsiteY71" fmla="*/ 357997 h 1058002"/>
              <a:gd name="connsiteX72" fmla="*/ 706953 w 3023841"/>
              <a:gd name="connsiteY72" fmla="*/ 357997 h 1058002"/>
              <a:gd name="connsiteX73" fmla="*/ 760227 w 3023841"/>
              <a:gd name="connsiteY73" fmla="*/ 357997 h 1058002"/>
              <a:gd name="connsiteX74" fmla="*/ 774247 w 3023841"/>
              <a:gd name="connsiteY74" fmla="*/ 371858 h 1058002"/>
              <a:gd name="connsiteX75" fmla="*/ 774247 w 3023841"/>
              <a:gd name="connsiteY75" fmla="*/ 1058002 h 1058002"/>
              <a:gd name="connsiteX76" fmla="*/ 692933 w 3023841"/>
              <a:gd name="connsiteY76" fmla="*/ 1058002 h 1058002"/>
              <a:gd name="connsiteX77" fmla="*/ 692933 w 3023841"/>
              <a:gd name="connsiteY77" fmla="*/ 371858 h 1058002"/>
              <a:gd name="connsiteX78" fmla="*/ 706953 w 3023841"/>
              <a:gd name="connsiteY78" fmla="*/ 357997 h 1058002"/>
              <a:gd name="connsiteX79" fmla="*/ 533516 w 3023841"/>
              <a:gd name="connsiteY79" fmla="*/ 357997 h 1058002"/>
              <a:gd name="connsiteX80" fmla="*/ 586019 w 3023841"/>
              <a:gd name="connsiteY80" fmla="*/ 357997 h 1058002"/>
              <a:gd name="connsiteX81" fmla="*/ 599835 w 3023841"/>
              <a:gd name="connsiteY81" fmla="*/ 371858 h 1058002"/>
              <a:gd name="connsiteX82" fmla="*/ 599835 w 3023841"/>
              <a:gd name="connsiteY82" fmla="*/ 1058002 h 1058002"/>
              <a:gd name="connsiteX83" fmla="*/ 519700 w 3023841"/>
              <a:gd name="connsiteY83" fmla="*/ 1058002 h 1058002"/>
              <a:gd name="connsiteX84" fmla="*/ 519700 w 3023841"/>
              <a:gd name="connsiteY84" fmla="*/ 371858 h 1058002"/>
              <a:gd name="connsiteX85" fmla="*/ 533516 w 3023841"/>
              <a:gd name="connsiteY85" fmla="*/ 357997 h 1058002"/>
              <a:gd name="connsiteX86" fmla="*/ 2436892 w 3023841"/>
              <a:gd name="connsiteY86" fmla="*/ 271969 h 1058002"/>
              <a:gd name="connsiteX87" fmla="*/ 2491420 w 3023841"/>
              <a:gd name="connsiteY87" fmla="*/ 271969 h 1058002"/>
              <a:gd name="connsiteX88" fmla="*/ 2505402 w 3023841"/>
              <a:gd name="connsiteY88" fmla="*/ 285832 h 1058002"/>
              <a:gd name="connsiteX89" fmla="*/ 2505402 w 3023841"/>
              <a:gd name="connsiteY89" fmla="*/ 1058001 h 1058002"/>
              <a:gd name="connsiteX90" fmla="*/ 2422910 w 3023841"/>
              <a:gd name="connsiteY90" fmla="*/ 1058001 h 1058002"/>
              <a:gd name="connsiteX91" fmla="*/ 2422910 w 3023841"/>
              <a:gd name="connsiteY91" fmla="*/ 285832 h 1058002"/>
              <a:gd name="connsiteX92" fmla="*/ 2436892 w 3023841"/>
              <a:gd name="connsiteY92" fmla="*/ 271969 h 1058002"/>
              <a:gd name="connsiteX93" fmla="*/ 2265850 w 3023841"/>
              <a:gd name="connsiteY93" fmla="*/ 271969 h 1058002"/>
              <a:gd name="connsiteX94" fmla="*/ 2318353 w 3023841"/>
              <a:gd name="connsiteY94" fmla="*/ 271969 h 1058002"/>
              <a:gd name="connsiteX95" fmla="*/ 2332169 w 3023841"/>
              <a:gd name="connsiteY95" fmla="*/ 285832 h 1058002"/>
              <a:gd name="connsiteX96" fmla="*/ 2332169 w 3023841"/>
              <a:gd name="connsiteY96" fmla="*/ 1058001 h 1058002"/>
              <a:gd name="connsiteX97" fmla="*/ 2252034 w 3023841"/>
              <a:gd name="connsiteY97" fmla="*/ 1058001 h 1058002"/>
              <a:gd name="connsiteX98" fmla="*/ 2252034 w 3023841"/>
              <a:gd name="connsiteY98" fmla="*/ 285832 h 1058002"/>
              <a:gd name="connsiteX99" fmla="*/ 2265850 w 3023841"/>
              <a:gd name="connsiteY99" fmla="*/ 271969 h 1058002"/>
              <a:gd name="connsiteX100" fmla="*/ 2091642 w 3023841"/>
              <a:gd name="connsiteY100" fmla="*/ 271969 h 1058002"/>
              <a:gd name="connsiteX101" fmla="*/ 2144916 w 3023841"/>
              <a:gd name="connsiteY101" fmla="*/ 271969 h 1058002"/>
              <a:gd name="connsiteX102" fmla="*/ 2158936 w 3023841"/>
              <a:gd name="connsiteY102" fmla="*/ 285832 h 1058002"/>
              <a:gd name="connsiteX103" fmla="*/ 2158936 w 3023841"/>
              <a:gd name="connsiteY103" fmla="*/ 1058001 h 1058002"/>
              <a:gd name="connsiteX104" fmla="*/ 2077622 w 3023841"/>
              <a:gd name="connsiteY104" fmla="*/ 1058001 h 1058002"/>
              <a:gd name="connsiteX105" fmla="*/ 2077622 w 3023841"/>
              <a:gd name="connsiteY105" fmla="*/ 285832 h 1058002"/>
              <a:gd name="connsiteX106" fmla="*/ 2091642 w 3023841"/>
              <a:gd name="connsiteY106" fmla="*/ 271969 h 1058002"/>
              <a:gd name="connsiteX107" fmla="*/ 1914589 w 3023841"/>
              <a:gd name="connsiteY107" fmla="*/ 0 h 1058002"/>
              <a:gd name="connsiteX108" fmla="*/ 1975305 w 3023841"/>
              <a:gd name="connsiteY108" fmla="*/ 0 h 1058002"/>
              <a:gd name="connsiteX109" fmla="*/ 1981322 w 3023841"/>
              <a:gd name="connsiteY109" fmla="*/ 2381 h 1058002"/>
              <a:gd name="connsiteX110" fmla="*/ 1985703 w 3023841"/>
              <a:gd name="connsiteY110" fmla="*/ 12434 h 1058002"/>
              <a:gd name="connsiteX111" fmla="*/ 1985703 w 3023841"/>
              <a:gd name="connsiteY111" fmla="*/ 1058002 h 1058002"/>
              <a:gd name="connsiteX112" fmla="*/ 1904389 w 3023841"/>
              <a:gd name="connsiteY112" fmla="*/ 1058002 h 1058002"/>
              <a:gd name="connsiteX113" fmla="*/ 1904389 w 3023841"/>
              <a:gd name="connsiteY113" fmla="*/ 12434 h 1058002"/>
              <a:gd name="connsiteX114" fmla="*/ 1908244 w 3023841"/>
              <a:gd name="connsiteY114" fmla="*/ 2381 h 1058002"/>
              <a:gd name="connsiteX115" fmla="*/ 1741355 w 3023841"/>
              <a:gd name="connsiteY115" fmla="*/ 0 h 1058002"/>
              <a:gd name="connsiteX116" fmla="*/ 1802269 w 3023841"/>
              <a:gd name="connsiteY116" fmla="*/ 0 h 1058002"/>
              <a:gd name="connsiteX117" fmla="*/ 1808614 w 3023841"/>
              <a:gd name="connsiteY117" fmla="*/ 2381 h 1058002"/>
              <a:gd name="connsiteX118" fmla="*/ 1812469 w 3023841"/>
              <a:gd name="connsiteY118" fmla="*/ 12434 h 1058002"/>
              <a:gd name="connsiteX119" fmla="*/ 1812469 w 3023841"/>
              <a:gd name="connsiteY119" fmla="*/ 1058002 h 1058002"/>
              <a:gd name="connsiteX120" fmla="*/ 1731155 w 3023841"/>
              <a:gd name="connsiteY120" fmla="*/ 1058002 h 1058002"/>
              <a:gd name="connsiteX121" fmla="*/ 1731155 w 3023841"/>
              <a:gd name="connsiteY121" fmla="*/ 12434 h 1058002"/>
              <a:gd name="connsiteX122" fmla="*/ 1735010 w 3023841"/>
              <a:gd name="connsiteY122" fmla="*/ 2381 h 1058002"/>
              <a:gd name="connsiteX123" fmla="*/ 1568320 w 3023841"/>
              <a:gd name="connsiteY123" fmla="*/ 0 h 1058002"/>
              <a:gd name="connsiteX124" fmla="*/ 1629036 w 3023841"/>
              <a:gd name="connsiteY124" fmla="*/ 0 h 1058002"/>
              <a:gd name="connsiteX125" fmla="*/ 1635381 w 3023841"/>
              <a:gd name="connsiteY125" fmla="*/ 2381 h 1058002"/>
              <a:gd name="connsiteX126" fmla="*/ 1639236 w 3023841"/>
              <a:gd name="connsiteY126" fmla="*/ 12434 h 1058002"/>
              <a:gd name="connsiteX127" fmla="*/ 1639236 w 3023841"/>
              <a:gd name="connsiteY127" fmla="*/ 1058002 h 1058002"/>
              <a:gd name="connsiteX128" fmla="*/ 1557922 w 3023841"/>
              <a:gd name="connsiteY128" fmla="*/ 1058002 h 1058002"/>
              <a:gd name="connsiteX129" fmla="*/ 1557922 w 3023841"/>
              <a:gd name="connsiteY129" fmla="*/ 12434 h 1058002"/>
              <a:gd name="connsiteX130" fmla="*/ 1562303 w 3023841"/>
              <a:gd name="connsiteY130" fmla="*/ 2381 h 10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023841" h="1058002">
                <a:moveTo>
                  <a:pt x="2957605" y="644363"/>
                </a:moveTo>
                <a:cubicBezTo>
                  <a:pt x="2957605" y="644363"/>
                  <a:pt x="2957605" y="644363"/>
                  <a:pt x="3010108" y="644363"/>
                </a:cubicBezTo>
                <a:cubicBezTo>
                  <a:pt x="3014253" y="644363"/>
                  <a:pt x="3017707" y="646099"/>
                  <a:pt x="3020124" y="648701"/>
                </a:cubicBezTo>
                <a:lnTo>
                  <a:pt x="3023841" y="658036"/>
                </a:lnTo>
                <a:lnTo>
                  <a:pt x="3023841" y="1058002"/>
                </a:lnTo>
                <a:lnTo>
                  <a:pt x="3013907" y="1058002"/>
                </a:lnTo>
                <a:cubicBezTo>
                  <a:pt x="3003890" y="1058002"/>
                  <a:pt x="2983856" y="1058002"/>
                  <a:pt x="2943789" y="1058002"/>
                </a:cubicBezTo>
                <a:cubicBezTo>
                  <a:pt x="2943789" y="1058002"/>
                  <a:pt x="2943789" y="1058002"/>
                  <a:pt x="2943789" y="658244"/>
                </a:cubicBezTo>
                <a:cubicBezTo>
                  <a:pt x="2943789" y="651304"/>
                  <a:pt x="2949316" y="644363"/>
                  <a:pt x="2957605" y="644363"/>
                </a:cubicBezTo>
                <a:close/>
                <a:moveTo>
                  <a:pt x="2783397" y="644363"/>
                </a:moveTo>
                <a:cubicBezTo>
                  <a:pt x="2783397" y="644363"/>
                  <a:pt x="2783397" y="644363"/>
                  <a:pt x="2836671" y="644363"/>
                </a:cubicBezTo>
                <a:cubicBezTo>
                  <a:pt x="2845083" y="644363"/>
                  <a:pt x="2850691" y="651304"/>
                  <a:pt x="2850691" y="658244"/>
                </a:cubicBezTo>
                <a:lnTo>
                  <a:pt x="2850691" y="1058002"/>
                </a:lnTo>
                <a:cubicBezTo>
                  <a:pt x="2850691" y="1058002"/>
                  <a:pt x="2850691" y="1058002"/>
                  <a:pt x="2769377" y="1058002"/>
                </a:cubicBezTo>
                <a:cubicBezTo>
                  <a:pt x="2769377" y="1058002"/>
                  <a:pt x="2769377" y="1058002"/>
                  <a:pt x="2769377" y="658244"/>
                </a:cubicBezTo>
                <a:cubicBezTo>
                  <a:pt x="2769377" y="651304"/>
                  <a:pt x="2776387" y="644363"/>
                  <a:pt x="2783397" y="644363"/>
                </a:cubicBezTo>
                <a:close/>
                <a:moveTo>
                  <a:pt x="2610164" y="644363"/>
                </a:moveTo>
                <a:cubicBezTo>
                  <a:pt x="2610164" y="644363"/>
                  <a:pt x="2610164" y="644363"/>
                  <a:pt x="2663438" y="644363"/>
                </a:cubicBezTo>
                <a:cubicBezTo>
                  <a:pt x="2671850" y="644363"/>
                  <a:pt x="2677458" y="651304"/>
                  <a:pt x="2677458" y="658244"/>
                </a:cubicBezTo>
                <a:lnTo>
                  <a:pt x="2677458" y="1058002"/>
                </a:lnTo>
                <a:cubicBezTo>
                  <a:pt x="2677458" y="1058002"/>
                  <a:pt x="2677458" y="1058002"/>
                  <a:pt x="2596144" y="1058002"/>
                </a:cubicBezTo>
                <a:cubicBezTo>
                  <a:pt x="2596144" y="1058002"/>
                  <a:pt x="2596144" y="1058002"/>
                  <a:pt x="2596144" y="658244"/>
                </a:cubicBezTo>
                <a:cubicBezTo>
                  <a:pt x="2596144" y="651304"/>
                  <a:pt x="2603154" y="644363"/>
                  <a:pt x="2610164" y="644363"/>
                </a:cubicBezTo>
                <a:close/>
                <a:moveTo>
                  <a:pt x="360283" y="644363"/>
                </a:moveTo>
                <a:cubicBezTo>
                  <a:pt x="360283" y="644363"/>
                  <a:pt x="360283" y="644363"/>
                  <a:pt x="412786" y="644363"/>
                </a:cubicBezTo>
                <a:cubicBezTo>
                  <a:pt x="421075" y="644363"/>
                  <a:pt x="426602" y="651304"/>
                  <a:pt x="426602" y="658244"/>
                </a:cubicBezTo>
                <a:lnTo>
                  <a:pt x="426602" y="1058002"/>
                </a:lnTo>
                <a:cubicBezTo>
                  <a:pt x="426602" y="1058002"/>
                  <a:pt x="426602" y="1058002"/>
                  <a:pt x="346467" y="1058002"/>
                </a:cubicBezTo>
                <a:cubicBezTo>
                  <a:pt x="346467" y="1058002"/>
                  <a:pt x="346467" y="1058002"/>
                  <a:pt x="346467" y="658244"/>
                </a:cubicBezTo>
                <a:cubicBezTo>
                  <a:pt x="346467" y="651304"/>
                  <a:pt x="351994" y="644363"/>
                  <a:pt x="360283" y="644363"/>
                </a:cubicBezTo>
                <a:close/>
                <a:moveTo>
                  <a:pt x="187049" y="644363"/>
                </a:moveTo>
                <a:cubicBezTo>
                  <a:pt x="187049" y="644363"/>
                  <a:pt x="187049" y="644363"/>
                  <a:pt x="239552" y="644363"/>
                </a:cubicBezTo>
                <a:cubicBezTo>
                  <a:pt x="247841" y="644363"/>
                  <a:pt x="253368" y="651304"/>
                  <a:pt x="253368" y="658244"/>
                </a:cubicBezTo>
                <a:lnTo>
                  <a:pt x="253368" y="1058002"/>
                </a:lnTo>
                <a:cubicBezTo>
                  <a:pt x="253368" y="1058002"/>
                  <a:pt x="253368" y="1058002"/>
                  <a:pt x="173233" y="1058002"/>
                </a:cubicBezTo>
                <a:cubicBezTo>
                  <a:pt x="173233" y="1058002"/>
                  <a:pt x="173233" y="1058002"/>
                  <a:pt x="173233" y="658244"/>
                </a:cubicBezTo>
                <a:cubicBezTo>
                  <a:pt x="173233" y="651304"/>
                  <a:pt x="180141" y="644363"/>
                  <a:pt x="187049" y="644363"/>
                </a:cubicBezTo>
                <a:close/>
                <a:moveTo>
                  <a:pt x="13816" y="644363"/>
                </a:moveTo>
                <a:cubicBezTo>
                  <a:pt x="13816" y="644363"/>
                  <a:pt x="13816" y="644363"/>
                  <a:pt x="66319" y="644363"/>
                </a:cubicBezTo>
                <a:cubicBezTo>
                  <a:pt x="74608" y="644363"/>
                  <a:pt x="80135" y="651304"/>
                  <a:pt x="80135" y="658244"/>
                </a:cubicBezTo>
                <a:lnTo>
                  <a:pt x="80135" y="1058002"/>
                </a:lnTo>
                <a:cubicBezTo>
                  <a:pt x="80135" y="1058002"/>
                  <a:pt x="80135" y="1058002"/>
                  <a:pt x="0" y="1058002"/>
                </a:cubicBezTo>
                <a:cubicBezTo>
                  <a:pt x="0" y="1058002"/>
                  <a:pt x="0" y="1058002"/>
                  <a:pt x="0" y="658244"/>
                </a:cubicBezTo>
                <a:cubicBezTo>
                  <a:pt x="0" y="651304"/>
                  <a:pt x="6908" y="644363"/>
                  <a:pt x="13816" y="644363"/>
                </a:cubicBezTo>
                <a:close/>
                <a:moveTo>
                  <a:pt x="1398709" y="508840"/>
                </a:moveTo>
                <a:cubicBezTo>
                  <a:pt x="1398709" y="508840"/>
                  <a:pt x="1398709" y="508840"/>
                  <a:pt x="1451983" y="508840"/>
                </a:cubicBezTo>
                <a:cubicBezTo>
                  <a:pt x="1460395" y="508840"/>
                  <a:pt x="1466003" y="514387"/>
                  <a:pt x="1466003" y="522707"/>
                </a:cubicBezTo>
                <a:lnTo>
                  <a:pt x="1466003" y="1058002"/>
                </a:lnTo>
                <a:cubicBezTo>
                  <a:pt x="1466003" y="1058002"/>
                  <a:pt x="1466003" y="1058002"/>
                  <a:pt x="1384689" y="1058002"/>
                </a:cubicBezTo>
                <a:cubicBezTo>
                  <a:pt x="1384689" y="1058002"/>
                  <a:pt x="1384689" y="1058002"/>
                  <a:pt x="1384689" y="522707"/>
                </a:cubicBezTo>
                <a:cubicBezTo>
                  <a:pt x="1384689" y="514387"/>
                  <a:pt x="1391699" y="508840"/>
                  <a:pt x="1398709" y="508840"/>
                </a:cubicBezTo>
                <a:close/>
                <a:moveTo>
                  <a:pt x="1225271" y="508840"/>
                </a:moveTo>
                <a:cubicBezTo>
                  <a:pt x="1225271" y="508840"/>
                  <a:pt x="1225271" y="508840"/>
                  <a:pt x="1277774" y="508840"/>
                </a:cubicBezTo>
                <a:cubicBezTo>
                  <a:pt x="1286063" y="508840"/>
                  <a:pt x="1291590" y="514387"/>
                  <a:pt x="1291590" y="522707"/>
                </a:cubicBezTo>
                <a:lnTo>
                  <a:pt x="1291590" y="1058002"/>
                </a:lnTo>
                <a:cubicBezTo>
                  <a:pt x="1291590" y="1058002"/>
                  <a:pt x="1291590" y="1058002"/>
                  <a:pt x="1211455" y="1058002"/>
                </a:cubicBezTo>
                <a:cubicBezTo>
                  <a:pt x="1211455" y="1058002"/>
                  <a:pt x="1211455" y="1058002"/>
                  <a:pt x="1211455" y="522707"/>
                </a:cubicBezTo>
                <a:cubicBezTo>
                  <a:pt x="1211455" y="514387"/>
                  <a:pt x="1218363" y="508840"/>
                  <a:pt x="1225271" y="508840"/>
                </a:cubicBezTo>
                <a:close/>
                <a:moveTo>
                  <a:pt x="1052204" y="508840"/>
                </a:moveTo>
                <a:cubicBezTo>
                  <a:pt x="1052204" y="508840"/>
                  <a:pt x="1052204" y="508840"/>
                  <a:pt x="1106732" y="508840"/>
                </a:cubicBezTo>
                <a:cubicBezTo>
                  <a:pt x="1113723" y="508840"/>
                  <a:pt x="1120714" y="514387"/>
                  <a:pt x="1120714" y="522707"/>
                </a:cubicBezTo>
                <a:lnTo>
                  <a:pt x="1120714" y="1058002"/>
                </a:lnTo>
                <a:cubicBezTo>
                  <a:pt x="1120714" y="1058002"/>
                  <a:pt x="1120714" y="1058002"/>
                  <a:pt x="1038222" y="1058002"/>
                </a:cubicBezTo>
                <a:cubicBezTo>
                  <a:pt x="1038222" y="1058002"/>
                  <a:pt x="1038222" y="1058002"/>
                  <a:pt x="1038222" y="522707"/>
                </a:cubicBezTo>
                <a:cubicBezTo>
                  <a:pt x="1038222" y="514387"/>
                  <a:pt x="1045213" y="508840"/>
                  <a:pt x="1052204" y="508840"/>
                </a:cubicBezTo>
                <a:close/>
                <a:moveTo>
                  <a:pt x="880187" y="357997"/>
                </a:moveTo>
                <a:cubicBezTo>
                  <a:pt x="880187" y="357997"/>
                  <a:pt x="880187" y="357997"/>
                  <a:pt x="933461" y="357997"/>
                </a:cubicBezTo>
                <a:cubicBezTo>
                  <a:pt x="940471" y="357997"/>
                  <a:pt x="947481" y="363541"/>
                  <a:pt x="947481" y="371858"/>
                </a:cubicBezTo>
                <a:lnTo>
                  <a:pt x="947481" y="1058002"/>
                </a:lnTo>
                <a:cubicBezTo>
                  <a:pt x="947481" y="1058002"/>
                  <a:pt x="947481" y="1058002"/>
                  <a:pt x="866167" y="1058002"/>
                </a:cubicBezTo>
                <a:cubicBezTo>
                  <a:pt x="866167" y="1058002"/>
                  <a:pt x="866167" y="1058002"/>
                  <a:pt x="866167" y="371858"/>
                </a:cubicBezTo>
                <a:cubicBezTo>
                  <a:pt x="866167" y="363541"/>
                  <a:pt x="871775" y="357997"/>
                  <a:pt x="880187" y="357997"/>
                </a:cubicBezTo>
                <a:close/>
                <a:moveTo>
                  <a:pt x="706953" y="357997"/>
                </a:moveTo>
                <a:cubicBezTo>
                  <a:pt x="706953" y="357997"/>
                  <a:pt x="706953" y="357997"/>
                  <a:pt x="760227" y="357997"/>
                </a:cubicBezTo>
                <a:cubicBezTo>
                  <a:pt x="767237" y="357997"/>
                  <a:pt x="774247" y="363541"/>
                  <a:pt x="774247" y="371858"/>
                </a:cubicBezTo>
                <a:lnTo>
                  <a:pt x="774247" y="1058002"/>
                </a:lnTo>
                <a:cubicBezTo>
                  <a:pt x="774247" y="1058002"/>
                  <a:pt x="774247" y="1058002"/>
                  <a:pt x="692933" y="1058002"/>
                </a:cubicBezTo>
                <a:cubicBezTo>
                  <a:pt x="692933" y="1058002"/>
                  <a:pt x="692933" y="1058002"/>
                  <a:pt x="692933" y="371858"/>
                </a:cubicBezTo>
                <a:cubicBezTo>
                  <a:pt x="692933" y="363541"/>
                  <a:pt x="698541" y="357997"/>
                  <a:pt x="706953" y="357997"/>
                </a:cubicBezTo>
                <a:close/>
                <a:moveTo>
                  <a:pt x="533516" y="357997"/>
                </a:moveTo>
                <a:cubicBezTo>
                  <a:pt x="533516" y="357997"/>
                  <a:pt x="533516" y="357997"/>
                  <a:pt x="586019" y="357997"/>
                </a:cubicBezTo>
                <a:cubicBezTo>
                  <a:pt x="594308" y="357997"/>
                  <a:pt x="599835" y="363541"/>
                  <a:pt x="599835" y="371858"/>
                </a:cubicBezTo>
                <a:lnTo>
                  <a:pt x="599835" y="1058002"/>
                </a:lnTo>
                <a:cubicBezTo>
                  <a:pt x="599835" y="1058002"/>
                  <a:pt x="599835" y="1058002"/>
                  <a:pt x="519700" y="1058002"/>
                </a:cubicBezTo>
                <a:cubicBezTo>
                  <a:pt x="519700" y="1058002"/>
                  <a:pt x="519700" y="1058002"/>
                  <a:pt x="519700" y="371858"/>
                </a:cubicBezTo>
                <a:cubicBezTo>
                  <a:pt x="519700" y="363541"/>
                  <a:pt x="525227" y="357997"/>
                  <a:pt x="533516" y="357997"/>
                </a:cubicBezTo>
                <a:close/>
                <a:moveTo>
                  <a:pt x="2436892" y="271969"/>
                </a:moveTo>
                <a:cubicBezTo>
                  <a:pt x="2436892" y="271969"/>
                  <a:pt x="2436892" y="271969"/>
                  <a:pt x="2491420" y="271969"/>
                </a:cubicBezTo>
                <a:cubicBezTo>
                  <a:pt x="2498411" y="271969"/>
                  <a:pt x="2505402" y="278900"/>
                  <a:pt x="2505402" y="285832"/>
                </a:cubicBezTo>
                <a:lnTo>
                  <a:pt x="2505402" y="1058001"/>
                </a:lnTo>
                <a:cubicBezTo>
                  <a:pt x="2505402" y="1058001"/>
                  <a:pt x="2505402" y="1058001"/>
                  <a:pt x="2422910" y="1058001"/>
                </a:cubicBezTo>
                <a:cubicBezTo>
                  <a:pt x="2422910" y="1058001"/>
                  <a:pt x="2422910" y="1058001"/>
                  <a:pt x="2422910" y="285832"/>
                </a:cubicBezTo>
                <a:cubicBezTo>
                  <a:pt x="2422910" y="278900"/>
                  <a:pt x="2429901" y="271969"/>
                  <a:pt x="2436892" y="271969"/>
                </a:cubicBezTo>
                <a:close/>
                <a:moveTo>
                  <a:pt x="2265850" y="271969"/>
                </a:moveTo>
                <a:cubicBezTo>
                  <a:pt x="2265850" y="271969"/>
                  <a:pt x="2265850" y="271969"/>
                  <a:pt x="2318353" y="271969"/>
                </a:cubicBezTo>
                <a:cubicBezTo>
                  <a:pt x="2325261" y="271969"/>
                  <a:pt x="2332169" y="278900"/>
                  <a:pt x="2332169" y="285832"/>
                </a:cubicBezTo>
                <a:lnTo>
                  <a:pt x="2332169" y="1058001"/>
                </a:lnTo>
                <a:cubicBezTo>
                  <a:pt x="2332169" y="1058001"/>
                  <a:pt x="2332169" y="1058001"/>
                  <a:pt x="2252034" y="1058001"/>
                </a:cubicBezTo>
                <a:cubicBezTo>
                  <a:pt x="2252034" y="1058001"/>
                  <a:pt x="2252034" y="1058001"/>
                  <a:pt x="2252034" y="285832"/>
                </a:cubicBezTo>
                <a:cubicBezTo>
                  <a:pt x="2252034" y="278900"/>
                  <a:pt x="2257561" y="271969"/>
                  <a:pt x="2265850" y="271969"/>
                </a:cubicBezTo>
                <a:close/>
                <a:moveTo>
                  <a:pt x="2091642" y="271969"/>
                </a:moveTo>
                <a:cubicBezTo>
                  <a:pt x="2091642" y="271969"/>
                  <a:pt x="2091642" y="271969"/>
                  <a:pt x="2144916" y="271969"/>
                </a:cubicBezTo>
                <a:cubicBezTo>
                  <a:pt x="2151926" y="271969"/>
                  <a:pt x="2158936" y="278900"/>
                  <a:pt x="2158936" y="285832"/>
                </a:cubicBezTo>
                <a:lnTo>
                  <a:pt x="2158936" y="1058001"/>
                </a:lnTo>
                <a:cubicBezTo>
                  <a:pt x="2158936" y="1058001"/>
                  <a:pt x="2158936" y="1058001"/>
                  <a:pt x="2077622" y="1058001"/>
                </a:cubicBezTo>
                <a:cubicBezTo>
                  <a:pt x="2077622" y="1058001"/>
                  <a:pt x="2077622" y="1058001"/>
                  <a:pt x="2077622" y="285832"/>
                </a:cubicBezTo>
                <a:cubicBezTo>
                  <a:pt x="2077622" y="278900"/>
                  <a:pt x="2083230" y="271969"/>
                  <a:pt x="2091642" y="271969"/>
                </a:cubicBezTo>
                <a:close/>
                <a:moveTo>
                  <a:pt x="1914589" y="0"/>
                </a:moveTo>
                <a:lnTo>
                  <a:pt x="1975305" y="0"/>
                </a:lnTo>
                <a:lnTo>
                  <a:pt x="1981322" y="2381"/>
                </a:lnTo>
                <a:cubicBezTo>
                  <a:pt x="1983951" y="4808"/>
                  <a:pt x="1985703" y="8274"/>
                  <a:pt x="1985703" y="12434"/>
                </a:cubicBezTo>
                <a:lnTo>
                  <a:pt x="1985703" y="1058002"/>
                </a:lnTo>
                <a:cubicBezTo>
                  <a:pt x="1985703" y="1058002"/>
                  <a:pt x="1985703" y="1058002"/>
                  <a:pt x="1904389" y="1058002"/>
                </a:cubicBezTo>
                <a:cubicBezTo>
                  <a:pt x="1904389" y="1058002"/>
                  <a:pt x="1904389" y="1058002"/>
                  <a:pt x="1904389" y="12434"/>
                </a:cubicBezTo>
                <a:cubicBezTo>
                  <a:pt x="1904389" y="8274"/>
                  <a:pt x="1905791" y="4808"/>
                  <a:pt x="1908244" y="2381"/>
                </a:cubicBezTo>
                <a:close/>
                <a:moveTo>
                  <a:pt x="1741355" y="0"/>
                </a:moveTo>
                <a:lnTo>
                  <a:pt x="1802269" y="0"/>
                </a:lnTo>
                <a:lnTo>
                  <a:pt x="1808614" y="2381"/>
                </a:lnTo>
                <a:cubicBezTo>
                  <a:pt x="1811067" y="4808"/>
                  <a:pt x="1812469" y="8274"/>
                  <a:pt x="1812469" y="12434"/>
                </a:cubicBezTo>
                <a:lnTo>
                  <a:pt x="1812469" y="1058002"/>
                </a:lnTo>
                <a:cubicBezTo>
                  <a:pt x="1812469" y="1058002"/>
                  <a:pt x="1812469" y="1058002"/>
                  <a:pt x="1731155" y="1058002"/>
                </a:cubicBezTo>
                <a:cubicBezTo>
                  <a:pt x="1731155" y="1058002"/>
                  <a:pt x="1731155" y="1058002"/>
                  <a:pt x="1731155" y="12434"/>
                </a:cubicBezTo>
                <a:cubicBezTo>
                  <a:pt x="1731155" y="8274"/>
                  <a:pt x="1732557" y="4808"/>
                  <a:pt x="1735010" y="2381"/>
                </a:cubicBezTo>
                <a:close/>
                <a:moveTo>
                  <a:pt x="1568320" y="0"/>
                </a:moveTo>
                <a:lnTo>
                  <a:pt x="1629036" y="0"/>
                </a:lnTo>
                <a:lnTo>
                  <a:pt x="1635381" y="2381"/>
                </a:lnTo>
                <a:cubicBezTo>
                  <a:pt x="1637834" y="4808"/>
                  <a:pt x="1639236" y="8274"/>
                  <a:pt x="1639236" y="12434"/>
                </a:cubicBezTo>
                <a:lnTo>
                  <a:pt x="1639236" y="1058002"/>
                </a:lnTo>
                <a:cubicBezTo>
                  <a:pt x="1639236" y="1058002"/>
                  <a:pt x="1639236" y="1058002"/>
                  <a:pt x="1557922" y="1058002"/>
                </a:cubicBezTo>
                <a:cubicBezTo>
                  <a:pt x="1557922" y="1058002"/>
                  <a:pt x="1557922" y="1058002"/>
                  <a:pt x="1557922" y="12434"/>
                </a:cubicBezTo>
                <a:cubicBezTo>
                  <a:pt x="1557922" y="8274"/>
                  <a:pt x="1559674" y="4808"/>
                  <a:pt x="1562303" y="2381"/>
                </a:cubicBezTo>
                <a:close/>
              </a:path>
            </a:pathLst>
          </a:custGeom>
          <a:solidFill>
            <a:srgbClr val="B4D64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Rediger typografien i masterens</a:t>
            </a:r>
          </a:p>
          <a:p>
            <a:pPr lvl="1"/>
            <a:r>
              <a:rPr lang="en-GB"/>
              <a:t>Andet niveau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7F97AB-D565-43C2-A658-1426C2F3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8819" y="5634002"/>
            <a:ext cx="2309061" cy="692049"/>
          </a:xfrm>
          <a:custGeom>
            <a:avLst/>
            <a:gdLst>
              <a:gd name="connsiteX0" fmla="*/ 2614370 w 3078748"/>
              <a:gd name="connsiteY0" fmla="*/ 106583 h 692049"/>
              <a:gd name="connsiteX1" fmla="*/ 2614370 w 3078748"/>
              <a:gd name="connsiteY1" fmla="*/ 350644 h 692049"/>
              <a:gd name="connsiteX2" fmla="*/ 2791939 w 3078748"/>
              <a:gd name="connsiteY2" fmla="*/ 350644 h 692049"/>
              <a:gd name="connsiteX3" fmla="*/ 2907082 w 3078748"/>
              <a:gd name="connsiteY3" fmla="*/ 257735 h 692049"/>
              <a:gd name="connsiteX4" fmla="*/ 2907082 w 3078748"/>
              <a:gd name="connsiteY4" fmla="*/ 198106 h 692049"/>
              <a:gd name="connsiteX5" fmla="*/ 2791939 w 3078748"/>
              <a:gd name="connsiteY5" fmla="*/ 106583 h 692049"/>
              <a:gd name="connsiteX6" fmla="*/ 2614370 w 3078748"/>
              <a:gd name="connsiteY6" fmla="*/ 106583 h 692049"/>
              <a:gd name="connsiteX7" fmla="*/ 2119353 w 3078748"/>
              <a:gd name="connsiteY7" fmla="*/ 93354 h 692049"/>
              <a:gd name="connsiteX8" fmla="*/ 1954369 w 3078748"/>
              <a:gd name="connsiteY8" fmla="*/ 229169 h 692049"/>
              <a:gd name="connsiteX9" fmla="*/ 1954369 w 3078748"/>
              <a:gd name="connsiteY9" fmla="*/ 461995 h 692049"/>
              <a:gd name="connsiteX10" fmla="*/ 2119353 w 3078748"/>
              <a:gd name="connsiteY10" fmla="*/ 597810 h 692049"/>
              <a:gd name="connsiteX11" fmla="*/ 2285724 w 3078748"/>
              <a:gd name="connsiteY11" fmla="*/ 461995 h 692049"/>
              <a:gd name="connsiteX12" fmla="*/ 2285724 w 3078748"/>
              <a:gd name="connsiteY12" fmla="*/ 229169 h 692049"/>
              <a:gd name="connsiteX13" fmla="*/ 2119353 w 3078748"/>
              <a:gd name="connsiteY13" fmla="*/ 93354 h 692049"/>
              <a:gd name="connsiteX14" fmla="*/ 927549 w 3078748"/>
              <a:gd name="connsiteY14" fmla="*/ 93354 h 692049"/>
              <a:gd name="connsiteX15" fmla="*/ 761540 w 3078748"/>
              <a:gd name="connsiteY15" fmla="*/ 229169 h 692049"/>
              <a:gd name="connsiteX16" fmla="*/ 761540 w 3078748"/>
              <a:gd name="connsiteY16" fmla="*/ 461995 h 692049"/>
              <a:gd name="connsiteX17" fmla="*/ 927549 w 3078748"/>
              <a:gd name="connsiteY17" fmla="*/ 597810 h 692049"/>
              <a:gd name="connsiteX18" fmla="*/ 1092174 w 3078748"/>
              <a:gd name="connsiteY18" fmla="*/ 461995 h 692049"/>
              <a:gd name="connsiteX19" fmla="*/ 1092174 w 3078748"/>
              <a:gd name="connsiteY19" fmla="*/ 229169 h 692049"/>
              <a:gd name="connsiteX20" fmla="*/ 927549 w 3078748"/>
              <a:gd name="connsiteY20" fmla="*/ 93354 h 692049"/>
              <a:gd name="connsiteX21" fmla="*/ 2522811 w 3078748"/>
              <a:gd name="connsiteY21" fmla="*/ 10900 h 692049"/>
              <a:gd name="connsiteX22" fmla="*/ 2794714 w 3078748"/>
              <a:gd name="connsiteY22" fmla="*/ 10900 h 692049"/>
              <a:gd name="connsiteX23" fmla="*/ 3012514 w 3078748"/>
              <a:gd name="connsiteY23" fmla="*/ 196720 h 692049"/>
              <a:gd name="connsiteX24" fmla="*/ 3012514 w 3078748"/>
              <a:gd name="connsiteY24" fmla="*/ 217520 h 692049"/>
              <a:gd name="connsiteX25" fmla="*/ 2898759 w 3078748"/>
              <a:gd name="connsiteY25" fmla="*/ 431074 h 692049"/>
              <a:gd name="connsiteX26" fmla="*/ 3076328 w 3078748"/>
              <a:gd name="connsiteY26" fmla="*/ 657108 h 692049"/>
              <a:gd name="connsiteX27" fmla="*/ 3073554 w 3078748"/>
              <a:gd name="connsiteY27" fmla="*/ 676522 h 692049"/>
              <a:gd name="connsiteX28" fmla="*/ 3065230 w 3078748"/>
              <a:gd name="connsiteY28" fmla="*/ 677908 h 692049"/>
              <a:gd name="connsiteX29" fmla="*/ 2976445 w 3078748"/>
              <a:gd name="connsiteY29" fmla="*/ 677908 h 692049"/>
              <a:gd name="connsiteX30" fmla="*/ 2965347 w 3078748"/>
              <a:gd name="connsiteY30" fmla="*/ 672361 h 692049"/>
              <a:gd name="connsiteX31" fmla="*/ 2787778 w 3078748"/>
              <a:gd name="connsiteY31" fmla="*/ 446327 h 692049"/>
              <a:gd name="connsiteX32" fmla="*/ 2614370 w 3078748"/>
              <a:gd name="connsiteY32" fmla="*/ 446327 h 692049"/>
              <a:gd name="connsiteX33" fmla="*/ 2614370 w 3078748"/>
              <a:gd name="connsiteY33" fmla="*/ 664041 h 692049"/>
              <a:gd name="connsiteX34" fmla="*/ 2600497 w 3078748"/>
              <a:gd name="connsiteY34" fmla="*/ 677908 h 692049"/>
              <a:gd name="connsiteX35" fmla="*/ 2522811 w 3078748"/>
              <a:gd name="connsiteY35" fmla="*/ 677908 h 692049"/>
              <a:gd name="connsiteX36" fmla="*/ 2508938 w 3078748"/>
              <a:gd name="connsiteY36" fmla="*/ 664041 h 692049"/>
              <a:gd name="connsiteX37" fmla="*/ 2508938 w 3078748"/>
              <a:gd name="connsiteY37" fmla="*/ 24767 h 692049"/>
              <a:gd name="connsiteX38" fmla="*/ 2522811 w 3078748"/>
              <a:gd name="connsiteY38" fmla="*/ 10900 h 692049"/>
              <a:gd name="connsiteX39" fmla="*/ 1339630 w 3078748"/>
              <a:gd name="connsiteY39" fmla="*/ 10900 h 692049"/>
              <a:gd name="connsiteX40" fmla="*/ 1759716 w 3078748"/>
              <a:gd name="connsiteY40" fmla="*/ 10900 h 692049"/>
              <a:gd name="connsiteX41" fmla="*/ 1773580 w 3078748"/>
              <a:gd name="connsiteY41" fmla="*/ 24767 h 692049"/>
              <a:gd name="connsiteX42" fmla="*/ 1773580 w 3078748"/>
              <a:gd name="connsiteY42" fmla="*/ 92716 h 692049"/>
              <a:gd name="connsiteX43" fmla="*/ 1759716 w 3078748"/>
              <a:gd name="connsiteY43" fmla="*/ 106583 h 692049"/>
              <a:gd name="connsiteX44" fmla="*/ 1431134 w 3078748"/>
              <a:gd name="connsiteY44" fmla="*/ 106583 h 692049"/>
              <a:gd name="connsiteX45" fmla="*/ 1431134 w 3078748"/>
              <a:gd name="connsiteY45" fmla="*/ 320137 h 692049"/>
              <a:gd name="connsiteX46" fmla="*/ 1736147 w 3078748"/>
              <a:gd name="connsiteY46" fmla="*/ 320137 h 692049"/>
              <a:gd name="connsiteX47" fmla="*/ 1750011 w 3078748"/>
              <a:gd name="connsiteY47" fmla="*/ 334004 h 692049"/>
              <a:gd name="connsiteX48" fmla="*/ 1750011 w 3078748"/>
              <a:gd name="connsiteY48" fmla="*/ 401953 h 692049"/>
              <a:gd name="connsiteX49" fmla="*/ 1736147 w 3078748"/>
              <a:gd name="connsiteY49" fmla="*/ 414433 h 692049"/>
              <a:gd name="connsiteX50" fmla="*/ 1431134 w 3078748"/>
              <a:gd name="connsiteY50" fmla="*/ 414433 h 692049"/>
              <a:gd name="connsiteX51" fmla="*/ 1431134 w 3078748"/>
              <a:gd name="connsiteY51" fmla="*/ 664041 h 692049"/>
              <a:gd name="connsiteX52" fmla="*/ 1417270 w 3078748"/>
              <a:gd name="connsiteY52" fmla="*/ 677908 h 692049"/>
              <a:gd name="connsiteX53" fmla="*/ 1339630 w 3078748"/>
              <a:gd name="connsiteY53" fmla="*/ 677908 h 692049"/>
              <a:gd name="connsiteX54" fmla="*/ 1325766 w 3078748"/>
              <a:gd name="connsiteY54" fmla="*/ 664041 h 692049"/>
              <a:gd name="connsiteX55" fmla="*/ 1325766 w 3078748"/>
              <a:gd name="connsiteY55" fmla="*/ 24767 h 692049"/>
              <a:gd name="connsiteX56" fmla="*/ 1339630 w 3078748"/>
              <a:gd name="connsiteY56" fmla="*/ 10900 h 692049"/>
              <a:gd name="connsiteX57" fmla="*/ 13871 w 3078748"/>
              <a:gd name="connsiteY57" fmla="*/ 10900 h 692049"/>
              <a:gd name="connsiteX58" fmla="*/ 91551 w 3078748"/>
              <a:gd name="connsiteY58" fmla="*/ 10900 h 692049"/>
              <a:gd name="connsiteX59" fmla="*/ 105423 w 3078748"/>
              <a:gd name="connsiteY59" fmla="*/ 24767 h 692049"/>
              <a:gd name="connsiteX60" fmla="*/ 105423 w 3078748"/>
              <a:gd name="connsiteY60" fmla="*/ 289629 h 692049"/>
              <a:gd name="connsiteX61" fmla="*/ 427240 w 3078748"/>
              <a:gd name="connsiteY61" fmla="*/ 289629 h 692049"/>
              <a:gd name="connsiteX62" fmla="*/ 427240 w 3078748"/>
              <a:gd name="connsiteY62" fmla="*/ 24767 h 692049"/>
              <a:gd name="connsiteX63" fmla="*/ 441112 w 3078748"/>
              <a:gd name="connsiteY63" fmla="*/ 10900 h 692049"/>
              <a:gd name="connsiteX64" fmla="*/ 518792 w 3078748"/>
              <a:gd name="connsiteY64" fmla="*/ 10900 h 692049"/>
              <a:gd name="connsiteX65" fmla="*/ 532663 w 3078748"/>
              <a:gd name="connsiteY65" fmla="*/ 24767 h 692049"/>
              <a:gd name="connsiteX66" fmla="*/ 532663 w 3078748"/>
              <a:gd name="connsiteY66" fmla="*/ 664041 h 692049"/>
              <a:gd name="connsiteX67" fmla="*/ 518792 w 3078748"/>
              <a:gd name="connsiteY67" fmla="*/ 677908 h 692049"/>
              <a:gd name="connsiteX68" fmla="*/ 441112 w 3078748"/>
              <a:gd name="connsiteY68" fmla="*/ 677908 h 692049"/>
              <a:gd name="connsiteX69" fmla="*/ 427240 w 3078748"/>
              <a:gd name="connsiteY69" fmla="*/ 664041 h 692049"/>
              <a:gd name="connsiteX70" fmla="*/ 427240 w 3078748"/>
              <a:gd name="connsiteY70" fmla="*/ 385312 h 692049"/>
              <a:gd name="connsiteX71" fmla="*/ 105423 w 3078748"/>
              <a:gd name="connsiteY71" fmla="*/ 385312 h 692049"/>
              <a:gd name="connsiteX72" fmla="*/ 105423 w 3078748"/>
              <a:gd name="connsiteY72" fmla="*/ 664041 h 692049"/>
              <a:gd name="connsiteX73" fmla="*/ 91551 w 3078748"/>
              <a:gd name="connsiteY73" fmla="*/ 677908 h 692049"/>
              <a:gd name="connsiteX74" fmla="*/ 13871 w 3078748"/>
              <a:gd name="connsiteY74" fmla="*/ 677908 h 692049"/>
              <a:gd name="connsiteX75" fmla="*/ 0 w 3078748"/>
              <a:gd name="connsiteY75" fmla="*/ 664041 h 692049"/>
              <a:gd name="connsiteX76" fmla="*/ 0 w 3078748"/>
              <a:gd name="connsiteY76" fmla="*/ 24767 h 692049"/>
              <a:gd name="connsiteX77" fmla="*/ 13871 w 3078748"/>
              <a:gd name="connsiteY77" fmla="*/ 10900 h 692049"/>
              <a:gd name="connsiteX78" fmla="*/ 2105363 w 3078748"/>
              <a:gd name="connsiteY78" fmla="*/ 0 h 692049"/>
              <a:gd name="connsiteX79" fmla="*/ 2133448 w 3078748"/>
              <a:gd name="connsiteY79" fmla="*/ 0 h 692049"/>
              <a:gd name="connsiteX80" fmla="*/ 2180786 w 3078748"/>
              <a:gd name="connsiteY80" fmla="*/ 2972 h 692049"/>
              <a:gd name="connsiteX81" fmla="*/ 2391092 w 3078748"/>
              <a:gd name="connsiteY81" fmla="*/ 227783 h 692049"/>
              <a:gd name="connsiteX82" fmla="*/ 2391092 w 3078748"/>
              <a:gd name="connsiteY82" fmla="*/ 463381 h 692049"/>
              <a:gd name="connsiteX83" fmla="*/ 2119353 w 3078748"/>
              <a:gd name="connsiteY83" fmla="*/ 692049 h 692049"/>
              <a:gd name="connsiteX84" fmla="*/ 1849001 w 3078748"/>
              <a:gd name="connsiteY84" fmla="*/ 463381 h 692049"/>
              <a:gd name="connsiteX85" fmla="*/ 1849001 w 3078748"/>
              <a:gd name="connsiteY85" fmla="*/ 227783 h 692049"/>
              <a:gd name="connsiteX86" fmla="*/ 2058378 w 3078748"/>
              <a:gd name="connsiteY86" fmla="*/ 2972 h 692049"/>
              <a:gd name="connsiteX87" fmla="*/ 913575 w 3078748"/>
              <a:gd name="connsiteY87" fmla="*/ 0 h 692049"/>
              <a:gd name="connsiteX88" fmla="*/ 941509 w 3078748"/>
              <a:gd name="connsiteY88" fmla="*/ 0 h 692049"/>
              <a:gd name="connsiteX89" fmla="*/ 988392 w 3078748"/>
              <a:gd name="connsiteY89" fmla="*/ 2972 h 692049"/>
              <a:gd name="connsiteX90" fmla="*/ 1197313 w 3078748"/>
              <a:gd name="connsiteY90" fmla="*/ 227783 h 692049"/>
              <a:gd name="connsiteX91" fmla="*/ 1197313 w 3078748"/>
              <a:gd name="connsiteY91" fmla="*/ 463381 h 692049"/>
              <a:gd name="connsiteX92" fmla="*/ 927549 w 3078748"/>
              <a:gd name="connsiteY92" fmla="*/ 692049 h 692049"/>
              <a:gd name="connsiteX93" fmla="*/ 656401 w 3078748"/>
              <a:gd name="connsiteY93" fmla="*/ 463381 h 692049"/>
              <a:gd name="connsiteX94" fmla="*/ 656401 w 3078748"/>
              <a:gd name="connsiteY94" fmla="*/ 227783 h 692049"/>
              <a:gd name="connsiteX95" fmla="*/ 866647 w 3078748"/>
              <a:gd name="connsiteY95" fmla="*/ 2972 h 69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078748" h="692049">
                <a:moveTo>
                  <a:pt x="2614370" y="106583"/>
                </a:moveTo>
                <a:cubicBezTo>
                  <a:pt x="2614370" y="350644"/>
                  <a:pt x="2614370" y="350644"/>
                  <a:pt x="2614370" y="350644"/>
                </a:cubicBezTo>
                <a:cubicBezTo>
                  <a:pt x="2791939" y="350644"/>
                  <a:pt x="2791939" y="350644"/>
                  <a:pt x="2791939" y="350644"/>
                </a:cubicBezTo>
                <a:cubicBezTo>
                  <a:pt x="2877950" y="350644"/>
                  <a:pt x="2907082" y="327070"/>
                  <a:pt x="2907082" y="257735"/>
                </a:cubicBezTo>
                <a:lnTo>
                  <a:pt x="2907082" y="198106"/>
                </a:lnTo>
                <a:cubicBezTo>
                  <a:pt x="2907082" y="128771"/>
                  <a:pt x="2879337" y="106583"/>
                  <a:pt x="2791939" y="106583"/>
                </a:cubicBezTo>
                <a:cubicBezTo>
                  <a:pt x="2614370" y="106583"/>
                  <a:pt x="2614370" y="106583"/>
                  <a:pt x="2614370" y="106583"/>
                </a:cubicBezTo>
                <a:close/>
                <a:moveTo>
                  <a:pt x="2119353" y="93354"/>
                </a:moveTo>
                <a:cubicBezTo>
                  <a:pt x="2009826" y="93354"/>
                  <a:pt x="1954369" y="139088"/>
                  <a:pt x="1954369" y="229169"/>
                </a:cubicBezTo>
                <a:cubicBezTo>
                  <a:pt x="1954369" y="229169"/>
                  <a:pt x="1954369" y="229169"/>
                  <a:pt x="1954369" y="461995"/>
                </a:cubicBezTo>
                <a:cubicBezTo>
                  <a:pt x="1954369" y="552077"/>
                  <a:pt x="2009826" y="597810"/>
                  <a:pt x="2119353" y="597810"/>
                </a:cubicBezTo>
                <a:cubicBezTo>
                  <a:pt x="2230267" y="597810"/>
                  <a:pt x="2285724" y="552077"/>
                  <a:pt x="2285724" y="461995"/>
                </a:cubicBezTo>
                <a:cubicBezTo>
                  <a:pt x="2285724" y="461995"/>
                  <a:pt x="2285724" y="461995"/>
                  <a:pt x="2285724" y="229169"/>
                </a:cubicBezTo>
                <a:cubicBezTo>
                  <a:pt x="2285724" y="139088"/>
                  <a:pt x="2230267" y="93354"/>
                  <a:pt x="2119353" y="93354"/>
                </a:cubicBezTo>
                <a:close/>
                <a:moveTo>
                  <a:pt x="927549" y="93354"/>
                </a:moveTo>
                <a:cubicBezTo>
                  <a:pt x="816876" y="93354"/>
                  <a:pt x="761540" y="139088"/>
                  <a:pt x="761540" y="229169"/>
                </a:cubicBezTo>
                <a:cubicBezTo>
                  <a:pt x="761540" y="229169"/>
                  <a:pt x="761540" y="229169"/>
                  <a:pt x="761540" y="461995"/>
                </a:cubicBezTo>
                <a:cubicBezTo>
                  <a:pt x="761540" y="552077"/>
                  <a:pt x="816876" y="597810"/>
                  <a:pt x="927549" y="597810"/>
                </a:cubicBezTo>
                <a:cubicBezTo>
                  <a:pt x="1036838" y="597810"/>
                  <a:pt x="1092174" y="552077"/>
                  <a:pt x="1092174" y="461995"/>
                </a:cubicBezTo>
                <a:cubicBezTo>
                  <a:pt x="1092174" y="461995"/>
                  <a:pt x="1092174" y="461995"/>
                  <a:pt x="1092174" y="229169"/>
                </a:cubicBezTo>
                <a:cubicBezTo>
                  <a:pt x="1092174" y="139088"/>
                  <a:pt x="1036838" y="93354"/>
                  <a:pt x="927549" y="93354"/>
                </a:cubicBezTo>
                <a:close/>
                <a:moveTo>
                  <a:pt x="2522811" y="10900"/>
                </a:moveTo>
                <a:cubicBezTo>
                  <a:pt x="2794714" y="10900"/>
                  <a:pt x="2794714" y="10900"/>
                  <a:pt x="2794714" y="10900"/>
                </a:cubicBezTo>
                <a:cubicBezTo>
                  <a:pt x="2943151" y="10900"/>
                  <a:pt x="3012514" y="70529"/>
                  <a:pt x="3012514" y="196720"/>
                </a:cubicBezTo>
                <a:cubicBezTo>
                  <a:pt x="3012514" y="217520"/>
                  <a:pt x="3012514" y="217520"/>
                  <a:pt x="3012514" y="217520"/>
                </a:cubicBezTo>
                <a:cubicBezTo>
                  <a:pt x="3012514" y="310430"/>
                  <a:pt x="2976445" y="406113"/>
                  <a:pt x="2898759" y="431074"/>
                </a:cubicBezTo>
                <a:cubicBezTo>
                  <a:pt x="2898759" y="431074"/>
                  <a:pt x="3076328" y="657108"/>
                  <a:pt x="3076328" y="657108"/>
                </a:cubicBezTo>
                <a:cubicBezTo>
                  <a:pt x="3080490" y="664041"/>
                  <a:pt x="3079103" y="672361"/>
                  <a:pt x="3073554" y="676522"/>
                </a:cubicBezTo>
                <a:cubicBezTo>
                  <a:pt x="3070779" y="677908"/>
                  <a:pt x="3068005" y="677908"/>
                  <a:pt x="3065230" y="677908"/>
                </a:cubicBezTo>
                <a:cubicBezTo>
                  <a:pt x="2976445" y="677908"/>
                  <a:pt x="2976445" y="677908"/>
                  <a:pt x="2976445" y="677908"/>
                </a:cubicBezTo>
                <a:cubicBezTo>
                  <a:pt x="2972284" y="677908"/>
                  <a:pt x="2968122" y="676522"/>
                  <a:pt x="2965347" y="672361"/>
                </a:cubicBezTo>
                <a:cubicBezTo>
                  <a:pt x="2965347" y="672361"/>
                  <a:pt x="2787778" y="446327"/>
                  <a:pt x="2787778" y="446327"/>
                </a:cubicBezTo>
                <a:cubicBezTo>
                  <a:pt x="2614370" y="446327"/>
                  <a:pt x="2614370" y="446327"/>
                  <a:pt x="2614370" y="446327"/>
                </a:cubicBezTo>
                <a:cubicBezTo>
                  <a:pt x="2614370" y="664041"/>
                  <a:pt x="2614370" y="664041"/>
                  <a:pt x="2614370" y="664041"/>
                </a:cubicBezTo>
                <a:cubicBezTo>
                  <a:pt x="2614370" y="672361"/>
                  <a:pt x="2608821" y="677908"/>
                  <a:pt x="2600497" y="677908"/>
                </a:cubicBezTo>
                <a:cubicBezTo>
                  <a:pt x="2522811" y="677908"/>
                  <a:pt x="2522811" y="677908"/>
                  <a:pt x="2522811" y="677908"/>
                </a:cubicBezTo>
                <a:cubicBezTo>
                  <a:pt x="2515874" y="677908"/>
                  <a:pt x="2508938" y="672361"/>
                  <a:pt x="2508938" y="664041"/>
                </a:cubicBezTo>
                <a:cubicBezTo>
                  <a:pt x="2508938" y="24767"/>
                  <a:pt x="2508938" y="24767"/>
                  <a:pt x="2508938" y="24767"/>
                </a:cubicBezTo>
                <a:cubicBezTo>
                  <a:pt x="2508938" y="17834"/>
                  <a:pt x="2515874" y="10900"/>
                  <a:pt x="2522811" y="10900"/>
                </a:cubicBezTo>
                <a:close/>
                <a:moveTo>
                  <a:pt x="1339630" y="10900"/>
                </a:moveTo>
                <a:cubicBezTo>
                  <a:pt x="1339630" y="10900"/>
                  <a:pt x="1339630" y="10900"/>
                  <a:pt x="1759716" y="10900"/>
                </a:cubicBezTo>
                <a:cubicBezTo>
                  <a:pt x="1766648" y="10900"/>
                  <a:pt x="1773580" y="17834"/>
                  <a:pt x="1773580" y="24767"/>
                </a:cubicBezTo>
                <a:cubicBezTo>
                  <a:pt x="1773580" y="24767"/>
                  <a:pt x="1773580" y="24767"/>
                  <a:pt x="1773580" y="92716"/>
                </a:cubicBezTo>
                <a:cubicBezTo>
                  <a:pt x="1773580" y="101036"/>
                  <a:pt x="1766648" y="106583"/>
                  <a:pt x="1759716" y="106583"/>
                </a:cubicBezTo>
                <a:cubicBezTo>
                  <a:pt x="1759716" y="106583"/>
                  <a:pt x="1759716" y="106583"/>
                  <a:pt x="1431134" y="106583"/>
                </a:cubicBezTo>
                <a:cubicBezTo>
                  <a:pt x="1431134" y="106583"/>
                  <a:pt x="1431134" y="106583"/>
                  <a:pt x="1431134" y="320137"/>
                </a:cubicBezTo>
                <a:cubicBezTo>
                  <a:pt x="1431134" y="320137"/>
                  <a:pt x="1431134" y="320137"/>
                  <a:pt x="1736147" y="320137"/>
                </a:cubicBezTo>
                <a:cubicBezTo>
                  <a:pt x="1744465" y="320137"/>
                  <a:pt x="1750011" y="325684"/>
                  <a:pt x="1750011" y="334004"/>
                </a:cubicBezTo>
                <a:cubicBezTo>
                  <a:pt x="1750011" y="334004"/>
                  <a:pt x="1750011" y="334004"/>
                  <a:pt x="1750011" y="401953"/>
                </a:cubicBezTo>
                <a:cubicBezTo>
                  <a:pt x="1750011" y="408886"/>
                  <a:pt x="1744465" y="414433"/>
                  <a:pt x="1736147" y="414433"/>
                </a:cubicBezTo>
                <a:cubicBezTo>
                  <a:pt x="1736147" y="414433"/>
                  <a:pt x="1736147" y="414433"/>
                  <a:pt x="1431134" y="414433"/>
                </a:cubicBezTo>
                <a:cubicBezTo>
                  <a:pt x="1431134" y="414433"/>
                  <a:pt x="1431134" y="414433"/>
                  <a:pt x="1431134" y="664041"/>
                </a:cubicBezTo>
                <a:cubicBezTo>
                  <a:pt x="1431134" y="672361"/>
                  <a:pt x="1425588" y="677908"/>
                  <a:pt x="1417270" y="677908"/>
                </a:cubicBezTo>
                <a:cubicBezTo>
                  <a:pt x="1417270" y="677908"/>
                  <a:pt x="1417270" y="677908"/>
                  <a:pt x="1339630" y="677908"/>
                </a:cubicBezTo>
                <a:cubicBezTo>
                  <a:pt x="1332698" y="677908"/>
                  <a:pt x="1325766" y="672361"/>
                  <a:pt x="1325766" y="664041"/>
                </a:cubicBezTo>
                <a:cubicBezTo>
                  <a:pt x="1325766" y="664041"/>
                  <a:pt x="1325766" y="664041"/>
                  <a:pt x="1325766" y="24767"/>
                </a:cubicBezTo>
                <a:cubicBezTo>
                  <a:pt x="1325766" y="17834"/>
                  <a:pt x="1332698" y="10900"/>
                  <a:pt x="1339630" y="10900"/>
                </a:cubicBezTo>
                <a:close/>
                <a:moveTo>
                  <a:pt x="13871" y="10900"/>
                </a:moveTo>
                <a:cubicBezTo>
                  <a:pt x="13871" y="10900"/>
                  <a:pt x="13871" y="10900"/>
                  <a:pt x="91551" y="10900"/>
                </a:cubicBezTo>
                <a:cubicBezTo>
                  <a:pt x="99874" y="10900"/>
                  <a:pt x="105423" y="17834"/>
                  <a:pt x="105423" y="24767"/>
                </a:cubicBezTo>
                <a:cubicBezTo>
                  <a:pt x="105423" y="24767"/>
                  <a:pt x="105423" y="24767"/>
                  <a:pt x="105423" y="289629"/>
                </a:cubicBezTo>
                <a:cubicBezTo>
                  <a:pt x="105423" y="289629"/>
                  <a:pt x="105423" y="289629"/>
                  <a:pt x="427240" y="289629"/>
                </a:cubicBezTo>
                <a:cubicBezTo>
                  <a:pt x="427240" y="289629"/>
                  <a:pt x="427240" y="289629"/>
                  <a:pt x="427240" y="24767"/>
                </a:cubicBezTo>
                <a:cubicBezTo>
                  <a:pt x="427240" y="17834"/>
                  <a:pt x="432789" y="10900"/>
                  <a:pt x="441112" y="10900"/>
                </a:cubicBezTo>
                <a:cubicBezTo>
                  <a:pt x="441112" y="10900"/>
                  <a:pt x="441112" y="10900"/>
                  <a:pt x="518792" y="10900"/>
                </a:cubicBezTo>
                <a:cubicBezTo>
                  <a:pt x="525727" y="10900"/>
                  <a:pt x="532663" y="17834"/>
                  <a:pt x="532663" y="24767"/>
                </a:cubicBezTo>
                <a:cubicBezTo>
                  <a:pt x="532663" y="24767"/>
                  <a:pt x="532663" y="24767"/>
                  <a:pt x="532663" y="664041"/>
                </a:cubicBezTo>
                <a:cubicBezTo>
                  <a:pt x="532663" y="672361"/>
                  <a:pt x="525727" y="677908"/>
                  <a:pt x="518792" y="677908"/>
                </a:cubicBezTo>
                <a:cubicBezTo>
                  <a:pt x="518792" y="677908"/>
                  <a:pt x="518792" y="677908"/>
                  <a:pt x="441112" y="677908"/>
                </a:cubicBezTo>
                <a:cubicBezTo>
                  <a:pt x="432789" y="677908"/>
                  <a:pt x="427240" y="672361"/>
                  <a:pt x="427240" y="664041"/>
                </a:cubicBezTo>
                <a:cubicBezTo>
                  <a:pt x="427240" y="664041"/>
                  <a:pt x="427240" y="664041"/>
                  <a:pt x="427240" y="385312"/>
                </a:cubicBezTo>
                <a:cubicBezTo>
                  <a:pt x="427240" y="385312"/>
                  <a:pt x="427240" y="385312"/>
                  <a:pt x="105423" y="385312"/>
                </a:cubicBezTo>
                <a:cubicBezTo>
                  <a:pt x="105423" y="385312"/>
                  <a:pt x="105423" y="385312"/>
                  <a:pt x="105423" y="664041"/>
                </a:cubicBezTo>
                <a:cubicBezTo>
                  <a:pt x="105423" y="672361"/>
                  <a:pt x="99874" y="677908"/>
                  <a:pt x="91551" y="677908"/>
                </a:cubicBezTo>
                <a:cubicBezTo>
                  <a:pt x="91551" y="677908"/>
                  <a:pt x="91551" y="677908"/>
                  <a:pt x="13871" y="677908"/>
                </a:cubicBezTo>
                <a:cubicBezTo>
                  <a:pt x="6936" y="677908"/>
                  <a:pt x="0" y="672361"/>
                  <a:pt x="0" y="664041"/>
                </a:cubicBezTo>
                <a:cubicBezTo>
                  <a:pt x="0" y="664041"/>
                  <a:pt x="0" y="664041"/>
                  <a:pt x="0" y="24767"/>
                </a:cubicBezTo>
                <a:cubicBezTo>
                  <a:pt x="0" y="17834"/>
                  <a:pt x="6936" y="10900"/>
                  <a:pt x="13871" y="10900"/>
                </a:cubicBezTo>
                <a:close/>
                <a:moveTo>
                  <a:pt x="2105363" y="0"/>
                </a:moveTo>
                <a:lnTo>
                  <a:pt x="2133448" y="0"/>
                </a:lnTo>
                <a:lnTo>
                  <a:pt x="2180786" y="2972"/>
                </a:lnTo>
                <a:cubicBezTo>
                  <a:pt x="2315727" y="20878"/>
                  <a:pt x="2391092" y="100457"/>
                  <a:pt x="2391092" y="227783"/>
                </a:cubicBezTo>
                <a:cubicBezTo>
                  <a:pt x="2391092" y="227783"/>
                  <a:pt x="2391092" y="227783"/>
                  <a:pt x="2391092" y="463381"/>
                </a:cubicBezTo>
                <a:cubicBezTo>
                  <a:pt x="2391092" y="608897"/>
                  <a:pt x="2292656" y="692049"/>
                  <a:pt x="2119353" y="692049"/>
                </a:cubicBezTo>
                <a:cubicBezTo>
                  <a:pt x="1947437" y="692049"/>
                  <a:pt x="1849001" y="608897"/>
                  <a:pt x="1849001" y="463381"/>
                </a:cubicBezTo>
                <a:cubicBezTo>
                  <a:pt x="1849001" y="463381"/>
                  <a:pt x="1849001" y="463381"/>
                  <a:pt x="1849001" y="227783"/>
                </a:cubicBezTo>
                <a:cubicBezTo>
                  <a:pt x="1849001" y="100457"/>
                  <a:pt x="1924366" y="20878"/>
                  <a:pt x="2058378" y="2972"/>
                </a:cubicBezTo>
                <a:close/>
                <a:moveTo>
                  <a:pt x="913575" y="0"/>
                </a:moveTo>
                <a:lnTo>
                  <a:pt x="941509" y="0"/>
                </a:lnTo>
                <a:lnTo>
                  <a:pt x="988392" y="2972"/>
                </a:lnTo>
                <a:cubicBezTo>
                  <a:pt x="1122112" y="20878"/>
                  <a:pt x="1197313" y="100457"/>
                  <a:pt x="1197313" y="227783"/>
                </a:cubicBezTo>
                <a:cubicBezTo>
                  <a:pt x="1197313" y="227783"/>
                  <a:pt x="1197313" y="227783"/>
                  <a:pt x="1197313" y="463381"/>
                </a:cubicBezTo>
                <a:cubicBezTo>
                  <a:pt x="1197313" y="608897"/>
                  <a:pt x="1099091" y="692049"/>
                  <a:pt x="927549" y="692049"/>
                </a:cubicBezTo>
                <a:cubicBezTo>
                  <a:pt x="756006" y="692049"/>
                  <a:pt x="656401" y="608897"/>
                  <a:pt x="656401" y="463381"/>
                </a:cubicBezTo>
                <a:cubicBezTo>
                  <a:pt x="656401" y="463381"/>
                  <a:pt x="656401" y="463381"/>
                  <a:pt x="656401" y="227783"/>
                </a:cubicBezTo>
                <a:cubicBezTo>
                  <a:pt x="656401" y="100457"/>
                  <a:pt x="732661" y="20878"/>
                  <a:pt x="866647" y="2972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Rediger typografien i masterens</a:t>
            </a:r>
          </a:p>
          <a:p>
            <a:pPr lvl="1"/>
            <a:r>
              <a:rPr lang="en-GB"/>
              <a:t>Andet niveau</a:t>
            </a:r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r>
              <a:rPr lang="en-GB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97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01B2853-D43D-4E1B-8529-2F13DA1154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721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01B2853-D43D-4E1B-8529-2F13DA115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E1AE51ED-EC51-469B-8553-62764AEE6E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3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540000"/>
            <a:ext cx="4167000" cy="5671940"/>
          </a:xfrm>
        </p:spPr>
        <p:txBody>
          <a:bodyPr anchor="t"/>
          <a:lstStyle>
            <a:lvl1pPr algn="l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titel</a:t>
            </a:r>
            <a:endParaRPr lang="en-GB" dirty="0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3DE62198-D6AE-4C19-9EAB-9597736304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39150" y="6460463"/>
            <a:ext cx="296467" cy="245128"/>
            <a:chOff x="5466" y="2945"/>
            <a:chExt cx="2614" cy="1621"/>
          </a:xfrm>
          <a:solidFill>
            <a:schemeClr val="accent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F61A0F2-1662-4ACC-87BA-1FD129A58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3493"/>
              <a:ext cx="68" cy="351"/>
            </a:xfrm>
            <a:custGeom>
              <a:avLst/>
              <a:gdLst>
                <a:gd name="T0" fmla="*/ 58 w 58"/>
                <a:gd name="T1" fmla="*/ 10 h 298"/>
                <a:gd name="T2" fmla="*/ 48 w 58"/>
                <a:gd name="T3" fmla="*/ 0 h 298"/>
                <a:gd name="T4" fmla="*/ 10 w 58"/>
                <a:gd name="T5" fmla="*/ 0 h 298"/>
                <a:gd name="T6" fmla="*/ 0 w 58"/>
                <a:gd name="T7" fmla="*/ 10 h 298"/>
                <a:gd name="T8" fmla="*/ 0 w 58"/>
                <a:gd name="T9" fmla="*/ 298 h 298"/>
                <a:gd name="T10" fmla="*/ 58 w 58"/>
                <a:gd name="T11" fmla="*/ 298 h 298"/>
                <a:gd name="T12" fmla="*/ 58 w 58"/>
                <a:gd name="T13" fmla="*/ 1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8">
                  <a:moveTo>
                    <a:pt x="58" y="10"/>
                  </a:moveTo>
                  <a:cubicBezTo>
                    <a:pt x="58" y="5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8" y="298"/>
                    <a:pt x="58" y="298"/>
                    <a:pt x="58" y="298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6CD8136-3F28-496D-8BE4-C38B80D91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3493"/>
              <a:ext cx="68" cy="351"/>
            </a:xfrm>
            <a:custGeom>
              <a:avLst/>
              <a:gdLst>
                <a:gd name="T0" fmla="*/ 58 w 58"/>
                <a:gd name="T1" fmla="*/ 10 h 298"/>
                <a:gd name="T2" fmla="*/ 48 w 58"/>
                <a:gd name="T3" fmla="*/ 0 h 298"/>
                <a:gd name="T4" fmla="*/ 10 w 58"/>
                <a:gd name="T5" fmla="*/ 0 h 298"/>
                <a:gd name="T6" fmla="*/ 0 w 58"/>
                <a:gd name="T7" fmla="*/ 10 h 298"/>
                <a:gd name="T8" fmla="*/ 0 w 58"/>
                <a:gd name="T9" fmla="*/ 298 h 298"/>
                <a:gd name="T10" fmla="*/ 58 w 58"/>
                <a:gd name="T11" fmla="*/ 298 h 298"/>
                <a:gd name="T12" fmla="*/ 58 w 58"/>
                <a:gd name="T13" fmla="*/ 1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8">
                  <a:moveTo>
                    <a:pt x="58" y="10"/>
                  </a:moveTo>
                  <a:cubicBezTo>
                    <a:pt x="58" y="5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8" y="298"/>
                    <a:pt x="58" y="298"/>
                    <a:pt x="58" y="298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2C29220-39E6-4583-8D71-18AA69DA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" y="3493"/>
              <a:ext cx="68" cy="351"/>
            </a:xfrm>
            <a:custGeom>
              <a:avLst/>
              <a:gdLst>
                <a:gd name="T0" fmla="*/ 58 w 58"/>
                <a:gd name="T1" fmla="*/ 10 h 298"/>
                <a:gd name="T2" fmla="*/ 48 w 58"/>
                <a:gd name="T3" fmla="*/ 0 h 298"/>
                <a:gd name="T4" fmla="*/ 10 w 58"/>
                <a:gd name="T5" fmla="*/ 0 h 298"/>
                <a:gd name="T6" fmla="*/ 0 w 58"/>
                <a:gd name="T7" fmla="*/ 10 h 298"/>
                <a:gd name="T8" fmla="*/ 0 w 58"/>
                <a:gd name="T9" fmla="*/ 298 h 298"/>
                <a:gd name="T10" fmla="*/ 58 w 58"/>
                <a:gd name="T11" fmla="*/ 298 h 298"/>
                <a:gd name="T12" fmla="*/ 58 w 58"/>
                <a:gd name="T13" fmla="*/ 1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8">
                  <a:moveTo>
                    <a:pt x="58" y="10"/>
                  </a:moveTo>
                  <a:cubicBezTo>
                    <a:pt x="58" y="5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8" y="298"/>
                    <a:pt x="58" y="298"/>
                    <a:pt x="58" y="298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DE84849-0182-4377-8DB8-9A1398FBC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" y="3250"/>
              <a:ext cx="68" cy="594"/>
            </a:xfrm>
            <a:custGeom>
              <a:avLst/>
              <a:gdLst>
                <a:gd name="T0" fmla="*/ 58 w 58"/>
                <a:gd name="T1" fmla="*/ 10 h 505"/>
                <a:gd name="T2" fmla="*/ 48 w 58"/>
                <a:gd name="T3" fmla="*/ 0 h 505"/>
                <a:gd name="T4" fmla="*/ 10 w 58"/>
                <a:gd name="T5" fmla="*/ 0 h 505"/>
                <a:gd name="T6" fmla="*/ 0 w 58"/>
                <a:gd name="T7" fmla="*/ 10 h 505"/>
                <a:gd name="T8" fmla="*/ 0 w 58"/>
                <a:gd name="T9" fmla="*/ 505 h 505"/>
                <a:gd name="T10" fmla="*/ 58 w 58"/>
                <a:gd name="T11" fmla="*/ 505 h 505"/>
                <a:gd name="T12" fmla="*/ 58 w 58"/>
                <a:gd name="T13" fmla="*/ 1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05">
                  <a:moveTo>
                    <a:pt x="58" y="10"/>
                  </a:moveTo>
                  <a:cubicBezTo>
                    <a:pt x="58" y="4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58" y="505"/>
                    <a:pt x="58" y="505"/>
                    <a:pt x="58" y="505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9F4DCDB-2C8F-45CF-AEFF-F5FA0B95C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3250"/>
              <a:ext cx="69" cy="594"/>
            </a:xfrm>
            <a:custGeom>
              <a:avLst/>
              <a:gdLst>
                <a:gd name="T0" fmla="*/ 58 w 58"/>
                <a:gd name="T1" fmla="*/ 10 h 505"/>
                <a:gd name="T2" fmla="*/ 48 w 58"/>
                <a:gd name="T3" fmla="*/ 0 h 505"/>
                <a:gd name="T4" fmla="*/ 10 w 58"/>
                <a:gd name="T5" fmla="*/ 0 h 505"/>
                <a:gd name="T6" fmla="*/ 0 w 58"/>
                <a:gd name="T7" fmla="*/ 10 h 505"/>
                <a:gd name="T8" fmla="*/ 0 w 58"/>
                <a:gd name="T9" fmla="*/ 505 h 505"/>
                <a:gd name="T10" fmla="*/ 58 w 58"/>
                <a:gd name="T11" fmla="*/ 505 h 505"/>
                <a:gd name="T12" fmla="*/ 58 w 58"/>
                <a:gd name="T13" fmla="*/ 1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05">
                  <a:moveTo>
                    <a:pt x="58" y="10"/>
                  </a:moveTo>
                  <a:cubicBezTo>
                    <a:pt x="58" y="4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58" y="505"/>
                    <a:pt x="58" y="505"/>
                    <a:pt x="58" y="505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A021948-6A14-4C0E-85CD-1043F8B6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" y="3250"/>
              <a:ext cx="69" cy="594"/>
            </a:xfrm>
            <a:custGeom>
              <a:avLst/>
              <a:gdLst>
                <a:gd name="T0" fmla="*/ 58 w 58"/>
                <a:gd name="T1" fmla="*/ 10 h 505"/>
                <a:gd name="T2" fmla="*/ 48 w 58"/>
                <a:gd name="T3" fmla="*/ 0 h 505"/>
                <a:gd name="T4" fmla="*/ 10 w 58"/>
                <a:gd name="T5" fmla="*/ 0 h 505"/>
                <a:gd name="T6" fmla="*/ 0 w 58"/>
                <a:gd name="T7" fmla="*/ 10 h 505"/>
                <a:gd name="T8" fmla="*/ 0 w 58"/>
                <a:gd name="T9" fmla="*/ 505 h 505"/>
                <a:gd name="T10" fmla="*/ 58 w 58"/>
                <a:gd name="T11" fmla="*/ 505 h 505"/>
                <a:gd name="T12" fmla="*/ 58 w 58"/>
                <a:gd name="T13" fmla="*/ 1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05">
                  <a:moveTo>
                    <a:pt x="58" y="10"/>
                  </a:moveTo>
                  <a:cubicBezTo>
                    <a:pt x="58" y="4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58" y="505"/>
                    <a:pt x="58" y="505"/>
                    <a:pt x="58" y="505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01F39B-A6DC-42FD-86C2-00CDD214D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" y="3378"/>
              <a:ext cx="70" cy="466"/>
            </a:xfrm>
            <a:custGeom>
              <a:avLst/>
              <a:gdLst>
                <a:gd name="T0" fmla="*/ 59 w 59"/>
                <a:gd name="T1" fmla="*/ 10 h 396"/>
                <a:gd name="T2" fmla="*/ 49 w 59"/>
                <a:gd name="T3" fmla="*/ 0 h 396"/>
                <a:gd name="T4" fmla="*/ 10 w 59"/>
                <a:gd name="T5" fmla="*/ 0 h 396"/>
                <a:gd name="T6" fmla="*/ 0 w 59"/>
                <a:gd name="T7" fmla="*/ 10 h 396"/>
                <a:gd name="T8" fmla="*/ 0 w 59"/>
                <a:gd name="T9" fmla="*/ 396 h 396"/>
                <a:gd name="T10" fmla="*/ 59 w 59"/>
                <a:gd name="T11" fmla="*/ 396 h 396"/>
                <a:gd name="T12" fmla="*/ 59 w 59"/>
                <a:gd name="T13" fmla="*/ 1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96">
                  <a:moveTo>
                    <a:pt x="59" y="10"/>
                  </a:moveTo>
                  <a:cubicBezTo>
                    <a:pt x="59" y="4"/>
                    <a:pt x="54" y="0"/>
                    <a:pt x="4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59" y="396"/>
                    <a:pt x="59" y="396"/>
                    <a:pt x="59" y="396"/>
                  </a:cubicBezTo>
                  <a:lnTo>
                    <a:pt x="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63DBA1A-8C05-4133-A8A0-7294B53B2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" y="3378"/>
              <a:ext cx="68" cy="466"/>
            </a:xfrm>
            <a:custGeom>
              <a:avLst/>
              <a:gdLst>
                <a:gd name="T0" fmla="*/ 58 w 58"/>
                <a:gd name="T1" fmla="*/ 10 h 396"/>
                <a:gd name="T2" fmla="*/ 48 w 58"/>
                <a:gd name="T3" fmla="*/ 0 h 396"/>
                <a:gd name="T4" fmla="*/ 10 w 58"/>
                <a:gd name="T5" fmla="*/ 0 h 396"/>
                <a:gd name="T6" fmla="*/ 0 w 58"/>
                <a:gd name="T7" fmla="*/ 10 h 396"/>
                <a:gd name="T8" fmla="*/ 0 w 58"/>
                <a:gd name="T9" fmla="*/ 396 h 396"/>
                <a:gd name="T10" fmla="*/ 58 w 58"/>
                <a:gd name="T11" fmla="*/ 396 h 396"/>
                <a:gd name="T12" fmla="*/ 58 w 58"/>
                <a:gd name="T13" fmla="*/ 1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96">
                  <a:moveTo>
                    <a:pt x="58" y="10"/>
                  </a:moveTo>
                  <a:cubicBezTo>
                    <a:pt x="58" y="4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58" y="396"/>
                    <a:pt x="58" y="396"/>
                    <a:pt x="58" y="396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661E9BA-8B77-4617-B6F7-EF4F4B9B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" y="3378"/>
              <a:ext cx="69" cy="466"/>
            </a:xfrm>
            <a:custGeom>
              <a:avLst/>
              <a:gdLst>
                <a:gd name="T0" fmla="*/ 58 w 58"/>
                <a:gd name="T1" fmla="*/ 10 h 396"/>
                <a:gd name="T2" fmla="*/ 48 w 58"/>
                <a:gd name="T3" fmla="*/ 0 h 396"/>
                <a:gd name="T4" fmla="*/ 10 w 58"/>
                <a:gd name="T5" fmla="*/ 0 h 396"/>
                <a:gd name="T6" fmla="*/ 0 w 58"/>
                <a:gd name="T7" fmla="*/ 10 h 396"/>
                <a:gd name="T8" fmla="*/ 0 w 58"/>
                <a:gd name="T9" fmla="*/ 396 h 396"/>
                <a:gd name="T10" fmla="*/ 58 w 58"/>
                <a:gd name="T11" fmla="*/ 396 h 396"/>
                <a:gd name="T12" fmla="*/ 58 w 58"/>
                <a:gd name="T13" fmla="*/ 1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96">
                  <a:moveTo>
                    <a:pt x="58" y="10"/>
                  </a:moveTo>
                  <a:cubicBezTo>
                    <a:pt x="58" y="4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58" y="396"/>
                    <a:pt x="58" y="396"/>
                    <a:pt x="58" y="396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A710EC1C-0C70-4707-A09E-D886A63EC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" y="2945"/>
              <a:ext cx="69" cy="899"/>
            </a:xfrm>
            <a:custGeom>
              <a:avLst/>
              <a:gdLst>
                <a:gd name="T0" fmla="*/ 58 w 58"/>
                <a:gd name="T1" fmla="*/ 10 h 764"/>
                <a:gd name="T2" fmla="*/ 48 w 58"/>
                <a:gd name="T3" fmla="*/ 0 h 764"/>
                <a:gd name="T4" fmla="*/ 10 w 58"/>
                <a:gd name="T5" fmla="*/ 0 h 764"/>
                <a:gd name="T6" fmla="*/ 0 w 58"/>
                <a:gd name="T7" fmla="*/ 10 h 764"/>
                <a:gd name="T8" fmla="*/ 0 w 58"/>
                <a:gd name="T9" fmla="*/ 764 h 764"/>
                <a:gd name="T10" fmla="*/ 58 w 58"/>
                <a:gd name="T11" fmla="*/ 764 h 764"/>
                <a:gd name="T12" fmla="*/ 58 w 58"/>
                <a:gd name="T13" fmla="*/ 1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64">
                  <a:moveTo>
                    <a:pt x="58" y="10"/>
                  </a:moveTo>
                  <a:cubicBezTo>
                    <a:pt x="58" y="4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764"/>
                    <a:pt x="0" y="764"/>
                    <a:pt x="0" y="764"/>
                  </a:cubicBezTo>
                  <a:cubicBezTo>
                    <a:pt x="58" y="764"/>
                    <a:pt x="58" y="764"/>
                    <a:pt x="58" y="764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9058EA8-CCEB-43D1-AF43-6C7DBA329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" y="2945"/>
              <a:ext cx="69" cy="899"/>
            </a:xfrm>
            <a:custGeom>
              <a:avLst/>
              <a:gdLst>
                <a:gd name="T0" fmla="*/ 58 w 58"/>
                <a:gd name="T1" fmla="*/ 10 h 764"/>
                <a:gd name="T2" fmla="*/ 48 w 58"/>
                <a:gd name="T3" fmla="*/ 0 h 764"/>
                <a:gd name="T4" fmla="*/ 10 w 58"/>
                <a:gd name="T5" fmla="*/ 0 h 764"/>
                <a:gd name="T6" fmla="*/ 0 w 58"/>
                <a:gd name="T7" fmla="*/ 10 h 764"/>
                <a:gd name="T8" fmla="*/ 0 w 58"/>
                <a:gd name="T9" fmla="*/ 764 h 764"/>
                <a:gd name="T10" fmla="*/ 58 w 58"/>
                <a:gd name="T11" fmla="*/ 764 h 764"/>
                <a:gd name="T12" fmla="*/ 58 w 58"/>
                <a:gd name="T13" fmla="*/ 1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64">
                  <a:moveTo>
                    <a:pt x="58" y="10"/>
                  </a:moveTo>
                  <a:cubicBezTo>
                    <a:pt x="58" y="4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764"/>
                    <a:pt x="0" y="764"/>
                    <a:pt x="0" y="764"/>
                  </a:cubicBezTo>
                  <a:cubicBezTo>
                    <a:pt x="58" y="764"/>
                    <a:pt x="58" y="764"/>
                    <a:pt x="58" y="764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514B29F-F1AF-480E-81C2-3C65FFF3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" y="2945"/>
              <a:ext cx="69" cy="899"/>
            </a:xfrm>
            <a:custGeom>
              <a:avLst/>
              <a:gdLst>
                <a:gd name="T0" fmla="*/ 58 w 58"/>
                <a:gd name="T1" fmla="*/ 10 h 764"/>
                <a:gd name="T2" fmla="*/ 48 w 58"/>
                <a:gd name="T3" fmla="*/ 0 h 764"/>
                <a:gd name="T4" fmla="*/ 10 w 58"/>
                <a:gd name="T5" fmla="*/ 0 h 764"/>
                <a:gd name="T6" fmla="*/ 0 w 58"/>
                <a:gd name="T7" fmla="*/ 10 h 764"/>
                <a:gd name="T8" fmla="*/ 0 w 58"/>
                <a:gd name="T9" fmla="*/ 764 h 764"/>
                <a:gd name="T10" fmla="*/ 58 w 58"/>
                <a:gd name="T11" fmla="*/ 764 h 764"/>
                <a:gd name="T12" fmla="*/ 58 w 58"/>
                <a:gd name="T13" fmla="*/ 1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64">
                  <a:moveTo>
                    <a:pt x="58" y="10"/>
                  </a:moveTo>
                  <a:cubicBezTo>
                    <a:pt x="58" y="4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764"/>
                    <a:pt x="0" y="764"/>
                    <a:pt x="0" y="764"/>
                  </a:cubicBezTo>
                  <a:cubicBezTo>
                    <a:pt x="58" y="764"/>
                    <a:pt x="58" y="764"/>
                    <a:pt x="58" y="764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CBF1B73-5726-440F-A18A-E44A100B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" y="3177"/>
              <a:ext cx="69" cy="667"/>
            </a:xfrm>
            <a:custGeom>
              <a:avLst/>
              <a:gdLst>
                <a:gd name="T0" fmla="*/ 58 w 58"/>
                <a:gd name="T1" fmla="*/ 10 h 567"/>
                <a:gd name="T2" fmla="*/ 48 w 58"/>
                <a:gd name="T3" fmla="*/ 0 h 567"/>
                <a:gd name="T4" fmla="*/ 10 w 58"/>
                <a:gd name="T5" fmla="*/ 0 h 567"/>
                <a:gd name="T6" fmla="*/ 0 w 58"/>
                <a:gd name="T7" fmla="*/ 10 h 567"/>
                <a:gd name="T8" fmla="*/ 0 w 58"/>
                <a:gd name="T9" fmla="*/ 567 h 567"/>
                <a:gd name="T10" fmla="*/ 58 w 58"/>
                <a:gd name="T11" fmla="*/ 567 h 567"/>
                <a:gd name="T12" fmla="*/ 58 w 58"/>
                <a:gd name="T13" fmla="*/ 1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67">
                  <a:moveTo>
                    <a:pt x="58" y="10"/>
                  </a:move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58" y="567"/>
                    <a:pt x="58" y="567"/>
                    <a:pt x="58" y="567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143060C-2362-4882-AF92-31BB4D265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" y="3177"/>
              <a:ext cx="68" cy="667"/>
            </a:xfrm>
            <a:custGeom>
              <a:avLst/>
              <a:gdLst>
                <a:gd name="T0" fmla="*/ 58 w 58"/>
                <a:gd name="T1" fmla="*/ 10 h 567"/>
                <a:gd name="T2" fmla="*/ 48 w 58"/>
                <a:gd name="T3" fmla="*/ 0 h 567"/>
                <a:gd name="T4" fmla="*/ 10 w 58"/>
                <a:gd name="T5" fmla="*/ 0 h 567"/>
                <a:gd name="T6" fmla="*/ 0 w 58"/>
                <a:gd name="T7" fmla="*/ 10 h 567"/>
                <a:gd name="T8" fmla="*/ 0 w 58"/>
                <a:gd name="T9" fmla="*/ 567 h 567"/>
                <a:gd name="T10" fmla="*/ 58 w 58"/>
                <a:gd name="T11" fmla="*/ 567 h 567"/>
                <a:gd name="T12" fmla="*/ 58 w 58"/>
                <a:gd name="T13" fmla="*/ 1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67">
                  <a:moveTo>
                    <a:pt x="58" y="10"/>
                  </a:move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58" y="567"/>
                    <a:pt x="58" y="567"/>
                    <a:pt x="58" y="567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64885E2-A10E-482A-A8F0-3BE7AFE1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2" y="3177"/>
              <a:ext cx="70" cy="667"/>
            </a:xfrm>
            <a:custGeom>
              <a:avLst/>
              <a:gdLst>
                <a:gd name="T0" fmla="*/ 59 w 59"/>
                <a:gd name="T1" fmla="*/ 10 h 567"/>
                <a:gd name="T2" fmla="*/ 49 w 59"/>
                <a:gd name="T3" fmla="*/ 0 h 567"/>
                <a:gd name="T4" fmla="*/ 10 w 59"/>
                <a:gd name="T5" fmla="*/ 0 h 567"/>
                <a:gd name="T6" fmla="*/ 0 w 59"/>
                <a:gd name="T7" fmla="*/ 10 h 567"/>
                <a:gd name="T8" fmla="*/ 0 w 59"/>
                <a:gd name="T9" fmla="*/ 567 h 567"/>
                <a:gd name="T10" fmla="*/ 59 w 59"/>
                <a:gd name="T11" fmla="*/ 567 h 567"/>
                <a:gd name="T12" fmla="*/ 59 w 59"/>
                <a:gd name="T13" fmla="*/ 1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67">
                  <a:moveTo>
                    <a:pt x="59" y="10"/>
                  </a:moveTo>
                  <a:cubicBezTo>
                    <a:pt x="59" y="5"/>
                    <a:pt x="54" y="0"/>
                    <a:pt x="4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59" y="567"/>
                    <a:pt x="59" y="567"/>
                    <a:pt x="59" y="567"/>
                  </a:cubicBezTo>
                  <a:lnTo>
                    <a:pt x="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F8BEF5BC-695A-497D-916E-FFE837F98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" y="3493"/>
              <a:ext cx="69" cy="351"/>
            </a:xfrm>
            <a:custGeom>
              <a:avLst/>
              <a:gdLst>
                <a:gd name="T0" fmla="*/ 58 w 58"/>
                <a:gd name="T1" fmla="*/ 10 h 298"/>
                <a:gd name="T2" fmla="*/ 48 w 58"/>
                <a:gd name="T3" fmla="*/ 0 h 298"/>
                <a:gd name="T4" fmla="*/ 10 w 58"/>
                <a:gd name="T5" fmla="*/ 0 h 298"/>
                <a:gd name="T6" fmla="*/ 0 w 58"/>
                <a:gd name="T7" fmla="*/ 10 h 298"/>
                <a:gd name="T8" fmla="*/ 0 w 58"/>
                <a:gd name="T9" fmla="*/ 298 h 298"/>
                <a:gd name="T10" fmla="*/ 58 w 58"/>
                <a:gd name="T11" fmla="*/ 298 h 298"/>
                <a:gd name="T12" fmla="*/ 58 w 58"/>
                <a:gd name="T13" fmla="*/ 1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8">
                  <a:moveTo>
                    <a:pt x="58" y="10"/>
                  </a:moveTo>
                  <a:cubicBezTo>
                    <a:pt x="58" y="5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8" y="298"/>
                    <a:pt x="58" y="298"/>
                    <a:pt x="58" y="298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D26F59BB-C2CF-40D0-91ED-747DB1B5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" y="3493"/>
              <a:ext cx="69" cy="351"/>
            </a:xfrm>
            <a:custGeom>
              <a:avLst/>
              <a:gdLst>
                <a:gd name="T0" fmla="*/ 58 w 58"/>
                <a:gd name="T1" fmla="*/ 10 h 298"/>
                <a:gd name="T2" fmla="*/ 48 w 58"/>
                <a:gd name="T3" fmla="*/ 0 h 298"/>
                <a:gd name="T4" fmla="*/ 10 w 58"/>
                <a:gd name="T5" fmla="*/ 0 h 298"/>
                <a:gd name="T6" fmla="*/ 0 w 58"/>
                <a:gd name="T7" fmla="*/ 10 h 298"/>
                <a:gd name="T8" fmla="*/ 0 w 58"/>
                <a:gd name="T9" fmla="*/ 298 h 298"/>
                <a:gd name="T10" fmla="*/ 58 w 58"/>
                <a:gd name="T11" fmla="*/ 298 h 298"/>
                <a:gd name="T12" fmla="*/ 58 w 58"/>
                <a:gd name="T13" fmla="*/ 1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8">
                  <a:moveTo>
                    <a:pt x="58" y="10"/>
                  </a:moveTo>
                  <a:cubicBezTo>
                    <a:pt x="58" y="5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8" y="298"/>
                    <a:pt x="58" y="298"/>
                    <a:pt x="58" y="298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EE709720-5C6D-4737-90D4-8322ADF4A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" y="3493"/>
              <a:ext cx="68" cy="351"/>
            </a:xfrm>
            <a:custGeom>
              <a:avLst/>
              <a:gdLst>
                <a:gd name="T0" fmla="*/ 58 w 58"/>
                <a:gd name="T1" fmla="*/ 10 h 298"/>
                <a:gd name="T2" fmla="*/ 48 w 58"/>
                <a:gd name="T3" fmla="*/ 0 h 298"/>
                <a:gd name="T4" fmla="*/ 10 w 58"/>
                <a:gd name="T5" fmla="*/ 0 h 298"/>
                <a:gd name="T6" fmla="*/ 0 w 58"/>
                <a:gd name="T7" fmla="*/ 10 h 298"/>
                <a:gd name="T8" fmla="*/ 0 w 58"/>
                <a:gd name="T9" fmla="*/ 298 h 298"/>
                <a:gd name="T10" fmla="*/ 58 w 58"/>
                <a:gd name="T11" fmla="*/ 298 h 298"/>
                <a:gd name="T12" fmla="*/ 58 w 58"/>
                <a:gd name="T13" fmla="*/ 1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8">
                  <a:moveTo>
                    <a:pt x="58" y="10"/>
                  </a:moveTo>
                  <a:cubicBezTo>
                    <a:pt x="58" y="5"/>
                    <a:pt x="54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8" y="298"/>
                    <a:pt x="58" y="298"/>
                    <a:pt x="58" y="298"/>
                  </a:cubicBezTo>
                  <a:lnTo>
                    <a:pt x="5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7F9E62-9831-40A3-AC58-619FF0EA9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3" y="3978"/>
              <a:ext cx="459" cy="588"/>
            </a:xfrm>
            <a:custGeom>
              <a:avLst/>
              <a:gdLst>
                <a:gd name="T0" fmla="*/ 196 w 391"/>
                <a:gd name="T1" fmla="*/ 0 h 500"/>
                <a:gd name="T2" fmla="*/ 0 w 391"/>
                <a:gd name="T3" fmla="*/ 165 h 500"/>
                <a:gd name="T4" fmla="*/ 0 w 391"/>
                <a:gd name="T5" fmla="*/ 335 h 500"/>
                <a:gd name="T6" fmla="*/ 196 w 391"/>
                <a:gd name="T7" fmla="*/ 500 h 500"/>
                <a:gd name="T8" fmla="*/ 391 w 391"/>
                <a:gd name="T9" fmla="*/ 335 h 500"/>
                <a:gd name="T10" fmla="*/ 391 w 391"/>
                <a:gd name="T11" fmla="*/ 165 h 500"/>
                <a:gd name="T12" fmla="*/ 196 w 391"/>
                <a:gd name="T13" fmla="*/ 0 h 500"/>
                <a:gd name="T14" fmla="*/ 315 w 391"/>
                <a:gd name="T15" fmla="*/ 166 h 500"/>
                <a:gd name="T16" fmla="*/ 315 w 391"/>
                <a:gd name="T17" fmla="*/ 334 h 500"/>
                <a:gd name="T18" fmla="*/ 196 w 391"/>
                <a:gd name="T19" fmla="*/ 432 h 500"/>
                <a:gd name="T20" fmla="*/ 76 w 391"/>
                <a:gd name="T21" fmla="*/ 334 h 500"/>
                <a:gd name="T22" fmla="*/ 76 w 391"/>
                <a:gd name="T23" fmla="*/ 166 h 500"/>
                <a:gd name="T24" fmla="*/ 196 w 391"/>
                <a:gd name="T25" fmla="*/ 68 h 500"/>
                <a:gd name="T26" fmla="*/ 315 w 391"/>
                <a:gd name="T27" fmla="*/ 16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500">
                  <a:moveTo>
                    <a:pt x="196" y="0"/>
                  </a:moveTo>
                  <a:cubicBezTo>
                    <a:pt x="72" y="0"/>
                    <a:pt x="0" y="60"/>
                    <a:pt x="0" y="16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440"/>
                    <a:pt x="72" y="500"/>
                    <a:pt x="196" y="500"/>
                  </a:cubicBezTo>
                  <a:cubicBezTo>
                    <a:pt x="320" y="500"/>
                    <a:pt x="391" y="440"/>
                    <a:pt x="391" y="335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60"/>
                    <a:pt x="320" y="0"/>
                    <a:pt x="196" y="0"/>
                  </a:cubicBezTo>
                  <a:moveTo>
                    <a:pt x="315" y="166"/>
                  </a:moveTo>
                  <a:cubicBezTo>
                    <a:pt x="315" y="334"/>
                    <a:pt x="315" y="334"/>
                    <a:pt x="315" y="334"/>
                  </a:cubicBezTo>
                  <a:cubicBezTo>
                    <a:pt x="315" y="399"/>
                    <a:pt x="275" y="432"/>
                    <a:pt x="196" y="432"/>
                  </a:cubicBezTo>
                  <a:cubicBezTo>
                    <a:pt x="116" y="432"/>
                    <a:pt x="76" y="399"/>
                    <a:pt x="76" y="334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76" y="101"/>
                    <a:pt x="116" y="68"/>
                    <a:pt x="196" y="68"/>
                  </a:cubicBezTo>
                  <a:cubicBezTo>
                    <a:pt x="275" y="68"/>
                    <a:pt x="315" y="101"/>
                    <a:pt x="315" y="1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809AA235-B15F-43E1-AA85-FD529913D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" y="3978"/>
              <a:ext cx="460" cy="588"/>
            </a:xfrm>
            <a:custGeom>
              <a:avLst/>
              <a:gdLst>
                <a:gd name="T0" fmla="*/ 195 w 391"/>
                <a:gd name="T1" fmla="*/ 0 h 500"/>
                <a:gd name="T2" fmla="*/ 0 w 391"/>
                <a:gd name="T3" fmla="*/ 165 h 500"/>
                <a:gd name="T4" fmla="*/ 0 w 391"/>
                <a:gd name="T5" fmla="*/ 335 h 500"/>
                <a:gd name="T6" fmla="*/ 195 w 391"/>
                <a:gd name="T7" fmla="*/ 500 h 500"/>
                <a:gd name="T8" fmla="*/ 391 w 391"/>
                <a:gd name="T9" fmla="*/ 335 h 500"/>
                <a:gd name="T10" fmla="*/ 391 w 391"/>
                <a:gd name="T11" fmla="*/ 165 h 500"/>
                <a:gd name="T12" fmla="*/ 195 w 391"/>
                <a:gd name="T13" fmla="*/ 0 h 500"/>
                <a:gd name="T14" fmla="*/ 315 w 391"/>
                <a:gd name="T15" fmla="*/ 166 h 500"/>
                <a:gd name="T16" fmla="*/ 315 w 391"/>
                <a:gd name="T17" fmla="*/ 334 h 500"/>
                <a:gd name="T18" fmla="*/ 195 w 391"/>
                <a:gd name="T19" fmla="*/ 432 h 500"/>
                <a:gd name="T20" fmla="*/ 76 w 391"/>
                <a:gd name="T21" fmla="*/ 334 h 500"/>
                <a:gd name="T22" fmla="*/ 76 w 391"/>
                <a:gd name="T23" fmla="*/ 166 h 500"/>
                <a:gd name="T24" fmla="*/ 195 w 391"/>
                <a:gd name="T25" fmla="*/ 68 h 500"/>
                <a:gd name="T26" fmla="*/ 315 w 391"/>
                <a:gd name="T27" fmla="*/ 16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500">
                  <a:moveTo>
                    <a:pt x="195" y="0"/>
                  </a:moveTo>
                  <a:cubicBezTo>
                    <a:pt x="71" y="0"/>
                    <a:pt x="0" y="60"/>
                    <a:pt x="0" y="16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440"/>
                    <a:pt x="71" y="500"/>
                    <a:pt x="195" y="500"/>
                  </a:cubicBezTo>
                  <a:cubicBezTo>
                    <a:pt x="320" y="500"/>
                    <a:pt x="391" y="440"/>
                    <a:pt x="391" y="335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60"/>
                    <a:pt x="320" y="0"/>
                    <a:pt x="195" y="0"/>
                  </a:cubicBezTo>
                  <a:moveTo>
                    <a:pt x="315" y="166"/>
                  </a:moveTo>
                  <a:cubicBezTo>
                    <a:pt x="315" y="334"/>
                    <a:pt x="315" y="334"/>
                    <a:pt x="315" y="334"/>
                  </a:cubicBezTo>
                  <a:cubicBezTo>
                    <a:pt x="315" y="399"/>
                    <a:pt x="275" y="432"/>
                    <a:pt x="195" y="432"/>
                  </a:cubicBezTo>
                  <a:cubicBezTo>
                    <a:pt x="116" y="432"/>
                    <a:pt x="76" y="399"/>
                    <a:pt x="76" y="334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76" y="101"/>
                    <a:pt x="116" y="68"/>
                    <a:pt x="195" y="68"/>
                  </a:cubicBezTo>
                  <a:cubicBezTo>
                    <a:pt x="275" y="68"/>
                    <a:pt x="315" y="101"/>
                    <a:pt x="315" y="1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7D7BC0-1EE5-4A2C-AC3F-21C08F333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" y="3988"/>
              <a:ext cx="380" cy="566"/>
            </a:xfrm>
            <a:custGeom>
              <a:avLst/>
              <a:gdLst>
                <a:gd name="T0" fmla="*/ 313 w 323"/>
                <a:gd name="T1" fmla="*/ 0 h 481"/>
                <a:gd name="T2" fmla="*/ 10 w 323"/>
                <a:gd name="T3" fmla="*/ 0 h 481"/>
                <a:gd name="T4" fmla="*/ 0 w 323"/>
                <a:gd name="T5" fmla="*/ 10 h 481"/>
                <a:gd name="T6" fmla="*/ 0 w 323"/>
                <a:gd name="T7" fmla="*/ 471 h 481"/>
                <a:gd name="T8" fmla="*/ 10 w 323"/>
                <a:gd name="T9" fmla="*/ 481 h 481"/>
                <a:gd name="T10" fmla="*/ 66 w 323"/>
                <a:gd name="T11" fmla="*/ 481 h 481"/>
                <a:gd name="T12" fmla="*/ 76 w 323"/>
                <a:gd name="T13" fmla="*/ 471 h 481"/>
                <a:gd name="T14" fmla="*/ 76 w 323"/>
                <a:gd name="T15" fmla="*/ 291 h 481"/>
                <a:gd name="T16" fmla="*/ 296 w 323"/>
                <a:gd name="T17" fmla="*/ 291 h 481"/>
                <a:gd name="T18" fmla="*/ 306 w 323"/>
                <a:gd name="T19" fmla="*/ 282 h 481"/>
                <a:gd name="T20" fmla="*/ 306 w 323"/>
                <a:gd name="T21" fmla="*/ 282 h 481"/>
                <a:gd name="T22" fmla="*/ 306 w 323"/>
                <a:gd name="T23" fmla="*/ 233 h 481"/>
                <a:gd name="T24" fmla="*/ 306 w 323"/>
                <a:gd name="T25" fmla="*/ 233 h 481"/>
                <a:gd name="T26" fmla="*/ 296 w 323"/>
                <a:gd name="T27" fmla="*/ 223 h 481"/>
                <a:gd name="T28" fmla="*/ 76 w 323"/>
                <a:gd name="T29" fmla="*/ 223 h 481"/>
                <a:gd name="T30" fmla="*/ 76 w 323"/>
                <a:gd name="T31" fmla="*/ 69 h 481"/>
                <a:gd name="T32" fmla="*/ 313 w 323"/>
                <a:gd name="T33" fmla="*/ 69 h 481"/>
                <a:gd name="T34" fmla="*/ 323 w 323"/>
                <a:gd name="T35" fmla="*/ 59 h 481"/>
                <a:gd name="T36" fmla="*/ 323 w 323"/>
                <a:gd name="T37" fmla="*/ 10 h 481"/>
                <a:gd name="T38" fmla="*/ 313 w 323"/>
                <a:gd name="T3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3" h="481">
                  <a:moveTo>
                    <a:pt x="31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5" y="481"/>
                    <a:pt x="10" y="481"/>
                  </a:cubicBezTo>
                  <a:cubicBezTo>
                    <a:pt x="66" y="481"/>
                    <a:pt x="66" y="481"/>
                    <a:pt x="66" y="481"/>
                  </a:cubicBezTo>
                  <a:cubicBezTo>
                    <a:pt x="72" y="481"/>
                    <a:pt x="76" y="477"/>
                    <a:pt x="76" y="471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296" y="291"/>
                    <a:pt x="296" y="291"/>
                    <a:pt x="296" y="291"/>
                  </a:cubicBezTo>
                  <a:cubicBezTo>
                    <a:pt x="302" y="291"/>
                    <a:pt x="306" y="287"/>
                    <a:pt x="306" y="282"/>
                  </a:cubicBezTo>
                  <a:cubicBezTo>
                    <a:pt x="306" y="282"/>
                    <a:pt x="306" y="282"/>
                    <a:pt x="306" y="282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6" y="227"/>
                    <a:pt x="302" y="223"/>
                    <a:pt x="296" y="223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313" y="69"/>
                    <a:pt x="313" y="69"/>
                    <a:pt x="313" y="69"/>
                  </a:cubicBezTo>
                  <a:cubicBezTo>
                    <a:pt x="318" y="69"/>
                    <a:pt x="323" y="65"/>
                    <a:pt x="323" y="59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323" y="5"/>
                    <a:pt x="318" y="0"/>
                    <a:pt x="3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E4E37A21-6C57-495C-84E7-54CF15267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5" y="3988"/>
              <a:ext cx="485" cy="566"/>
            </a:xfrm>
            <a:custGeom>
              <a:avLst/>
              <a:gdLst>
                <a:gd name="T0" fmla="*/ 407 w 412"/>
                <a:gd name="T1" fmla="*/ 480 h 481"/>
                <a:gd name="T2" fmla="*/ 401 w 412"/>
                <a:gd name="T3" fmla="*/ 481 h 481"/>
                <a:gd name="T4" fmla="*/ 337 w 412"/>
                <a:gd name="T5" fmla="*/ 481 h 481"/>
                <a:gd name="T6" fmla="*/ 329 w 412"/>
                <a:gd name="T7" fmla="*/ 477 h 481"/>
                <a:gd name="T8" fmla="*/ 201 w 412"/>
                <a:gd name="T9" fmla="*/ 314 h 481"/>
                <a:gd name="T10" fmla="*/ 76 w 412"/>
                <a:gd name="T11" fmla="*/ 314 h 481"/>
                <a:gd name="T12" fmla="*/ 76 w 412"/>
                <a:gd name="T13" fmla="*/ 471 h 481"/>
                <a:gd name="T14" fmla="*/ 66 w 412"/>
                <a:gd name="T15" fmla="*/ 481 h 481"/>
                <a:gd name="T16" fmla="*/ 10 w 412"/>
                <a:gd name="T17" fmla="*/ 481 h 481"/>
                <a:gd name="T18" fmla="*/ 0 w 412"/>
                <a:gd name="T19" fmla="*/ 471 h 481"/>
                <a:gd name="T20" fmla="*/ 0 w 412"/>
                <a:gd name="T21" fmla="*/ 10 h 481"/>
                <a:gd name="T22" fmla="*/ 10 w 412"/>
                <a:gd name="T23" fmla="*/ 0 h 481"/>
                <a:gd name="T24" fmla="*/ 206 w 412"/>
                <a:gd name="T25" fmla="*/ 0 h 481"/>
                <a:gd name="T26" fmla="*/ 363 w 412"/>
                <a:gd name="T27" fmla="*/ 134 h 481"/>
                <a:gd name="T28" fmla="*/ 363 w 412"/>
                <a:gd name="T29" fmla="*/ 149 h 481"/>
                <a:gd name="T30" fmla="*/ 281 w 412"/>
                <a:gd name="T31" fmla="*/ 303 h 481"/>
                <a:gd name="T32" fmla="*/ 409 w 412"/>
                <a:gd name="T33" fmla="*/ 466 h 481"/>
                <a:gd name="T34" fmla="*/ 407 w 412"/>
                <a:gd name="T35" fmla="*/ 480 h 481"/>
                <a:gd name="T36" fmla="*/ 287 w 412"/>
                <a:gd name="T37" fmla="*/ 135 h 481"/>
                <a:gd name="T38" fmla="*/ 204 w 412"/>
                <a:gd name="T39" fmla="*/ 69 h 481"/>
                <a:gd name="T40" fmla="*/ 76 w 412"/>
                <a:gd name="T41" fmla="*/ 69 h 481"/>
                <a:gd name="T42" fmla="*/ 76 w 412"/>
                <a:gd name="T43" fmla="*/ 245 h 481"/>
                <a:gd name="T44" fmla="*/ 204 w 412"/>
                <a:gd name="T45" fmla="*/ 245 h 481"/>
                <a:gd name="T46" fmla="*/ 287 w 412"/>
                <a:gd name="T47" fmla="*/ 178 h 481"/>
                <a:gd name="T48" fmla="*/ 287 w 412"/>
                <a:gd name="T49" fmla="*/ 13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2" h="481">
                  <a:moveTo>
                    <a:pt x="407" y="480"/>
                  </a:moveTo>
                  <a:cubicBezTo>
                    <a:pt x="405" y="481"/>
                    <a:pt x="403" y="481"/>
                    <a:pt x="401" y="481"/>
                  </a:cubicBezTo>
                  <a:cubicBezTo>
                    <a:pt x="337" y="481"/>
                    <a:pt x="337" y="481"/>
                    <a:pt x="337" y="481"/>
                  </a:cubicBezTo>
                  <a:cubicBezTo>
                    <a:pt x="334" y="481"/>
                    <a:pt x="331" y="480"/>
                    <a:pt x="329" y="477"/>
                  </a:cubicBezTo>
                  <a:cubicBezTo>
                    <a:pt x="329" y="477"/>
                    <a:pt x="201" y="314"/>
                    <a:pt x="201" y="314"/>
                  </a:cubicBezTo>
                  <a:cubicBezTo>
                    <a:pt x="76" y="314"/>
                    <a:pt x="76" y="314"/>
                    <a:pt x="76" y="314"/>
                  </a:cubicBezTo>
                  <a:cubicBezTo>
                    <a:pt x="76" y="471"/>
                    <a:pt x="76" y="471"/>
                    <a:pt x="76" y="471"/>
                  </a:cubicBezTo>
                  <a:cubicBezTo>
                    <a:pt x="76" y="477"/>
                    <a:pt x="72" y="481"/>
                    <a:pt x="66" y="481"/>
                  </a:cubicBezTo>
                  <a:cubicBezTo>
                    <a:pt x="10" y="481"/>
                    <a:pt x="10" y="481"/>
                    <a:pt x="10" y="481"/>
                  </a:cubicBezTo>
                  <a:cubicBezTo>
                    <a:pt x="5" y="481"/>
                    <a:pt x="0" y="477"/>
                    <a:pt x="0" y="47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313" y="0"/>
                    <a:pt x="363" y="43"/>
                    <a:pt x="363" y="134"/>
                  </a:cubicBezTo>
                  <a:cubicBezTo>
                    <a:pt x="363" y="149"/>
                    <a:pt x="363" y="149"/>
                    <a:pt x="363" y="149"/>
                  </a:cubicBezTo>
                  <a:cubicBezTo>
                    <a:pt x="363" y="216"/>
                    <a:pt x="337" y="285"/>
                    <a:pt x="281" y="303"/>
                  </a:cubicBezTo>
                  <a:cubicBezTo>
                    <a:pt x="281" y="303"/>
                    <a:pt x="409" y="466"/>
                    <a:pt x="409" y="466"/>
                  </a:cubicBezTo>
                  <a:cubicBezTo>
                    <a:pt x="412" y="471"/>
                    <a:pt x="411" y="477"/>
                    <a:pt x="407" y="480"/>
                  </a:cubicBezTo>
                  <a:moveTo>
                    <a:pt x="287" y="135"/>
                  </a:moveTo>
                  <a:cubicBezTo>
                    <a:pt x="287" y="85"/>
                    <a:pt x="267" y="69"/>
                    <a:pt x="204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245"/>
                    <a:pt x="76" y="245"/>
                    <a:pt x="76" y="245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266" y="245"/>
                    <a:pt x="287" y="228"/>
                    <a:pt x="287" y="178"/>
                  </a:cubicBezTo>
                  <a:lnTo>
                    <a:pt x="287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164D9DD-C875-4F99-805D-8D9FF30FB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3988"/>
              <a:ext cx="452" cy="566"/>
            </a:xfrm>
            <a:custGeom>
              <a:avLst/>
              <a:gdLst>
                <a:gd name="T0" fmla="*/ 374 w 384"/>
                <a:gd name="T1" fmla="*/ 0 h 481"/>
                <a:gd name="T2" fmla="*/ 318 w 384"/>
                <a:gd name="T3" fmla="*/ 0 h 481"/>
                <a:gd name="T4" fmla="*/ 308 w 384"/>
                <a:gd name="T5" fmla="*/ 10 h 481"/>
                <a:gd name="T6" fmla="*/ 308 w 384"/>
                <a:gd name="T7" fmla="*/ 201 h 481"/>
                <a:gd name="T8" fmla="*/ 76 w 384"/>
                <a:gd name="T9" fmla="*/ 201 h 481"/>
                <a:gd name="T10" fmla="*/ 76 w 384"/>
                <a:gd name="T11" fmla="*/ 10 h 481"/>
                <a:gd name="T12" fmla="*/ 66 w 384"/>
                <a:gd name="T13" fmla="*/ 0 h 481"/>
                <a:gd name="T14" fmla="*/ 10 w 384"/>
                <a:gd name="T15" fmla="*/ 0 h 481"/>
                <a:gd name="T16" fmla="*/ 0 w 384"/>
                <a:gd name="T17" fmla="*/ 10 h 481"/>
                <a:gd name="T18" fmla="*/ 0 w 384"/>
                <a:gd name="T19" fmla="*/ 471 h 481"/>
                <a:gd name="T20" fmla="*/ 10 w 384"/>
                <a:gd name="T21" fmla="*/ 481 h 481"/>
                <a:gd name="T22" fmla="*/ 66 w 384"/>
                <a:gd name="T23" fmla="*/ 481 h 481"/>
                <a:gd name="T24" fmla="*/ 76 w 384"/>
                <a:gd name="T25" fmla="*/ 471 h 481"/>
                <a:gd name="T26" fmla="*/ 76 w 384"/>
                <a:gd name="T27" fmla="*/ 270 h 481"/>
                <a:gd name="T28" fmla="*/ 308 w 384"/>
                <a:gd name="T29" fmla="*/ 270 h 481"/>
                <a:gd name="T30" fmla="*/ 308 w 384"/>
                <a:gd name="T31" fmla="*/ 471 h 481"/>
                <a:gd name="T32" fmla="*/ 318 w 384"/>
                <a:gd name="T33" fmla="*/ 481 h 481"/>
                <a:gd name="T34" fmla="*/ 374 w 384"/>
                <a:gd name="T35" fmla="*/ 481 h 481"/>
                <a:gd name="T36" fmla="*/ 384 w 384"/>
                <a:gd name="T37" fmla="*/ 471 h 481"/>
                <a:gd name="T38" fmla="*/ 384 w 384"/>
                <a:gd name="T39" fmla="*/ 10 h 481"/>
                <a:gd name="T40" fmla="*/ 374 w 384"/>
                <a:gd name="T4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4" h="481">
                  <a:moveTo>
                    <a:pt x="374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312" y="0"/>
                    <a:pt x="308" y="5"/>
                    <a:pt x="308" y="10"/>
                  </a:cubicBezTo>
                  <a:cubicBezTo>
                    <a:pt x="308" y="201"/>
                    <a:pt x="308" y="201"/>
                    <a:pt x="308" y="201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5"/>
                    <a:pt x="72" y="0"/>
                    <a:pt x="6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5" y="481"/>
                    <a:pt x="10" y="481"/>
                  </a:cubicBezTo>
                  <a:cubicBezTo>
                    <a:pt x="66" y="481"/>
                    <a:pt x="66" y="481"/>
                    <a:pt x="66" y="481"/>
                  </a:cubicBezTo>
                  <a:cubicBezTo>
                    <a:pt x="72" y="481"/>
                    <a:pt x="76" y="477"/>
                    <a:pt x="76" y="471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308" y="270"/>
                    <a:pt x="308" y="270"/>
                    <a:pt x="308" y="270"/>
                  </a:cubicBezTo>
                  <a:cubicBezTo>
                    <a:pt x="308" y="471"/>
                    <a:pt x="308" y="471"/>
                    <a:pt x="308" y="471"/>
                  </a:cubicBezTo>
                  <a:cubicBezTo>
                    <a:pt x="308" y="477"/>
                    <a:pt x="312" y="481"/>
                    <a:pt x="318" y="481"/>
                  </a:cubicBezTo>
                  <a:cubicBezTo>
                    <a:pt x="374" y="481"/>
                    <a:pt x="374" y="481"/>
                    <a:pt x="374" y="481"/>
                  </a:cubicBezTo>
                  <a:cubicBezTo>
                    <a:pt x="379" y="481"/>
                    <a:pt x="384" y="477"/>
                    <a:pt x="384" y="471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4" y="5"/>
                    <a:pt x="379" y="0"/>
                    <a:pt x="3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618DD-58A9-4F2E-90BD-E3715574C8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D036-BBC9-4E8F-8DBF-E7938092147E}" type="datetime1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46F0A4-46EE-4D58-8C07-DF962C27F1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1CE37F4-FD41-4DCA-AB5A-B41B661152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C026A3A-4589-47B8-8F6A-E8AD19E5C9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9576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C026A3A-4589-47B8-8F6A-E8AD19E5C9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AD531DBC-086B-47F2-A976-9453EA5033A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7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812" y="539750"/>
            <a:ext cx="8334001" cy="93489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tilføje titel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1800000"/>
            <a:ext cx="8332200" cy="4518250"/>
          </a:xfrm>
        </p:spPr>
        <p:txBody>
          <a:bodyPr/>
          <a:lstStyle/>
          <a:p>
            <a:pPr lvl="0"/>
            <a:r>
              <a:rPr lang="en-GB" noProof="0"/>
              <a:t>Klik for at tilføje tekst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  <a:endParaRPr lang="en-GB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Indsæt præsentationstitel via Sidehoved &amp; Sidefod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9A071D-5DA3-4D04-AD2A-E33FA6655F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629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59A071D-5DA3-4D04-AD2A-E33FA6655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89CB9F58-3262-44EA-9EEF-45F4B658D8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7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5000" y="1800000"/>
            <a:ext cx="40959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9500" y="1800000"/>
            <a:ext cx="40959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C2B6-3DFC-484D-A3E6-C7FC615DF51F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, grå baggr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704667DE-FF90-4CBE-97F4-F6851949A4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3408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704667DE-FF90-4CBE-97F4-F6851949A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C382993A-7E6C-4FDB-BCCB-1BC5BEC601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7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013D6D-04F8-44A0-9658-8E481979BF25}"/>
              </a:ext>
            </a:extLst>
          </p:cNvPr>
          <p:cNvSpPr/>
          <p:nvPr userDrawn="1"/>
        </p:nvSpPr>
        <p:spPr>
          <a:xfrm>
            <a:off x="4643100" y="720000"/>
            <a:ext cx="4095900" cy="5595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813" y="539750"/>
            <a:ext cx="40959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tilføje tekst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5000" y="1800000"/>
            <a:ext cx="40959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4725" y="1072215"/>
            <a:ext cx="3832650" cy="50720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CEF6E3-EFFA-4545-930E-88E6A683A4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489" y="555026"/>
            <a:ext cx="1105491" cy="3294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none" lIns="144000" tIns="36000" rIns="144000" bIns="36000" anchor="ctr">
            <a:spAutoFit/>
          </a:bodyPr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D862-02AE-4216-9FF1-5D82F74BA0E0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65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, grå baggru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9E66184-ED4B-4057-BC40-106799B777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383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9E66184-ED4B-4057-BC40-106799B77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1A04E0A7-5C09-4B1F-B25E-038BC9F41C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7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013D6D-04F8-44A0-9658-8E481979BF25}"/>
              </a:ext>
            </a:extLst>
          </p:cNvPr>
          <p:cNvSpPr/>
          <p:nvPr userDrawn="1"/>
        </p:nvSpPr>
        <p:spPr>
          <a:xfrm>
            <a:off x="404813" y="720000"/>
            <a:ext cx="4095900" cy="5595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CEF6E3-EFFA-4545-930E-88E6A683A4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555026"/>
            <a:ext cx="1105491" cy="3294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none" lIns="144000" tIns="36000" rIns="144000" bIns="36000" anchor="ctr">
            <a:spAutoFit/>
          </a:bodyPr>
          <a:lstStyle>
            <a:lvl1pPr marL="0" indent="0" algn="l">
              <a:buNone/>
              <a:defRPr sz="1050"/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0" y="540000"/>
            <a:ext cx="4167000" cy="577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8086-EDF6-4C2F-8377-65281266A299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89680-66B3-40BB-B5A8-B78329AE4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38" y="1064598"/>
            <a:ext cx="3832650" cy="507340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tilføje 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11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, grå baggrun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1B4F519-C367-486F-B25E-9057B745C7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5104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1B4F519-C367-486F-B25E-9057B745C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D7E13AE-C090-4D5E-9423-083EFF5707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7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013D6D-04F8-44A0-9658-8E481979BF25}"/>
              </a:ext>
            </a:extLst>
          </p:cNvPr>
          <p:cNvSpPr/>
          <p:nvPr userDrawn="1"/>
        </p:nvSpPr>
        <p:spPr>
          <a:xfrm>
            <a:off x="404812" y="720000"/>
            <a:ext cx="8334188" cy="55952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B83A78-1A24-4628-B93A-32E5E965F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116000"/>
            <a:ext cx="8059500" cy="2311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3888000"/>
            <a:ext cx="8059500" cy="22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CEF6E3-EFFA-4545-930E-88E6A683A4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555026"/>
            <a:ext cx="1105491" cy="3294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none" lIns="144000" tIns="36000" rIns="144000" bIns="36000" anchor="ctr">
            <a:spAutoFit/>
          </a:bodyPr>
          <a:lstStyle>
            <a:lvl1pPr marL="0" indent="0" algn="l">
              <a:buNone/>
              <a:defRPr sz="1050"/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577C-F8FE-47B9-9D10-31DD598AADA5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76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gr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A2BC6FA-5306-40AA-8848-1E65029424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123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A2BC6FA-5306-40AA-8848-1E6502942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FA6DF2F5-1A40-472A-BAA2-F6DC6C65CC9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7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013D6D-04F8-44A0-9658-8E481979BF25}"/>
              </a:ext>
            </a:extLst>
          </p:cNvPr>
          <p:cNvSpPr/>
          <p:nvPr userDrawn="1"/>
        </p:nvSpPr>
        <p:spPr>
          <a:xfrm>
            <a:off x="404812" y="1988086"/>
            <a:ext cx="8334188" cy="43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CE047-FBB2-4DFF-99B3-D0B114BC4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2376636"/>
            <a:ext cx="8059500" cy="37613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CEF6E3-EFFA-4545-930E-88E6A683A4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1823361"/>
            <a:ext cx="1105491" cy="3294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wrap="none" lIns="144000" tIns="36000" rIns="144000" bIns="36000" anchor="ctr">
            <a:spAutoFit/>
          </a:bodyPr>
          <a:lstStyle>
            <a:lvl1pPr marL="0" indent="0" algn="l">
              <a:buNone/>
              <a:defRPr sz="1050"/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63A8-DF78-4C17-87CC-03319F22183E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24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ABC42BC-7288-42A2-9BD1-57072CAFE5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861562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Folie" r:id="rId29" imgW="370" imgH="371" progId="TCLayout.ActiveDocument.1">
                  <p:embed/>
                </p:oleObj>
              </mc:Choice>
              <mc:Fallback>
                <p:oleObj name="think-cell Folie" r:id="rId29" imgW="370" imgH="37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ABC42BC-7288-42A2-9BD1-57072CAFE5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938B570F-2FD9-4466-B6F1-877F6F1A44FC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700" b="1" i="0" baseline="0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813" y="539750"/>
            <a:ext cx="8331993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812" y="1806575"/>
            <a:ext cx="8331994" cy="4510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 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07420" y="6526800"/>
            <a:ext cx="397505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0">
                <a:solidFill>
                  <a:schemeClr val="tx1"/>
                </a:solidFill>
              </a:defRPr>
            </a:lvl1pPr>
          </a:lstStyle>
          <a:p>
            <a:fld id="{4ABAD036-BBC9-4E8F-8DBF-E7938092147E}" type="datetime1">
              <a:rPr lang="en-GB" smtClean="0"/>
              <a:t>17/12/2020</a:t>
            </a:fld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004925" y="6526800"/>
            <a:ext cx="3595795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5000" y="6526800"/>
            <a:ext cx="202420" cy="9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0" b="1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0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42.5196838&lt;/Left&gt;&#10;      &lt;Top&gt;42.5196838&lt;/Top&gt;&#10;      &lt;Width&gt;72.91338&lt;/Width&gt;&#10;      &lt;Height&gt;454.960632&lt;/Height&gt;&#10;    &lt;/SubGrid&gt;&#10;    &lt;SubGrid&gt;&#10;      &lt;Left&gt;844.566956&lt;/Left&gt;&#10;      &lt;Top&gt;42.5196838&lt;/Top&gt;&#10;      &lt;Width&gt;72.91338&lt;/Width&gt;&#10;      &lt;Height&gt;454.960632&lt;/Height&gt;&#10;    &lt;/SubGrid&gt;&#10;    &lt;SubGrid&gt;&#10;      &lt;Left&gt;115.433067&lt;/Left&gt;&#10;      &lt;Top&gt;42.5196838&lt;/Top&gt;&#10;      &lt;Width&gt;72.91338&lt;/Width&gt;&#10;      &lt;Height&gt;454.960632&lt;/Height&gt;&#10;    &lt;/SubGrid&gt;&#10;    &lt;SubGrid&gt;&#10;      &lt;Left&gt;188.346451&lt;/Left&gt;&#10;      &lt;Top&gt;42.5196838&lt;/Top&gt;&#10;      &lt;Width&gt;72.91338&lt;/Width&gt;&#10;      &lt;Height&gt;454.960632&lt;/Height&gt;&#10;    &lt;/SubGrid&gt;&#10;    &lt;SubGrid&gt;&#10;      &lt;Left&gt;261.259857&lt;/Left&gt;&#10;      &lt;Top&gt;42.5196838&lt;/Top&gt;&#10;      &lt;Width&gt;72.91338&lt;/Width&gt;&#10;      &lt;Height&gt;454.960632&lt;/Height&gt;&#10;    &lt;/SubGrid&gt;&#10;    &lt;SubGrid&gt;&#10;      &lt;Left&gt;334.173218&lt;/Left&gt;&#10;      &lt;Top&gt;42.5196838&lt;/Top&gt;&#10;      &lt;Width&gt;72.91338&lt;/Width&gt;&#10;      &lt;Height&gt;454.960632&lt;/Height&gt;&#10;    &lt;/SubGrid&gt;&#10;    &lt;SubGrid&gt;&#10;      &lt;Left&gt;407.0866&lt;/Left&gt;&#10;      &lt;Top&gt;42.5196838&lt;/Top&gt;&#10;      &lt;Width&gt;72.91338&lt;/Width&gt;&#10;      &lt;Height&gt;454.960632&lt;/Height&gt;&#10;    &lt;/SubGrid&gt;&#10;    &lt;SubGrid&gt;&#10;      &lt;Left&gt;480&lt;/Left&gt;&#10;      &lt;Top&gt;42.5196838&lt;/Top&gt;&#10;      &lt;Width&gt;72.91338&lt;/Width&gt;&#10;      &lt;Height&gt;454.960632&lt;/Height&gt;&#10;    &lt;/SubGrid&gt;&#10;    &lt;SubGrid&gt;&#10;      &lt;Left&gt;552.9134&lt;/Left&gt;&#10;      &lt;Top&gt;42.5196838&lt;/Top&gt;&#10;      &lt;Width&gt;72.91338&lt;/Width&gt;&#10;      &lt;Height&gt;454.960632&lt;/Height&gt;&#10;    &lt;/SubGrid&gt;&#10;    &lt;SubGrid&gt;&#10;      &lt;Left&gt;625.8268&lt;/Left&gt;&#10;      &lt;Top&gt;42.5196838&lt;/Top&gt;&#10;      &lt;Width&gt;72.91338&lt;/Width&gt;&#10;      &lt;Height&gt;454.960632&lt;/Height&gt;&#10;    &lt;/SubGrid&gt;&#10;    &lt;SubGrid&gt;&#10;      &lt;Left&gt;698.7402&lt;/Left&gt;&#10;      &lt;Top&gt;42.5196838&lt;/Top&gt;&#10;      &lt;Width&gt;72.91338&lt;/Width&gt;&#10;      &lt;Height&gt;454.960632&lt;/Height&gt;&#10;    &lt;/SubGrid&gt;&#10;    &lt;SubGrid&gt;&#10;      &lt;Left&gt;771.653564&lt;/Left&gt;&#10;      &lt;Top&gt;42.5196838&lt;/Top&gt;&#10;      &lt;Width&gt;72.91338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BFE3CB6A-5BEF-4080-9C1B-99BF4F64AC8E}"/>
              </a:ext>
            </a:extLst>
          </p:cNvPr>
          <p:cNvSpPr/>
          <p:nvPr userDrawn="1"/>
        </p:nvSpPr>
        <p:spPr>
          <a:xfrm>
            <a:off x="405000" y="540000"/>
            <a:ext cx="8334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4C3504D4-7681-41AB-963D-9A9375F665DD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4050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78ECD7CA-1208-4A1A-9894-EE949B3CD8E5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80445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78B5AAD1-0E31-4E43-B9F4-6A4440450EA7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10995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57E8495C-D884-4412-BC42-4715543B449E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17940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387FE00E-212D-42D3-BF07-37DA4A5AB69A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24885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A9788B57-7265-451C-B43F-EF18EE5EEBA3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31830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1D526E91-0805-4219-A23A-595AF59A452D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38775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9AFDEFC9-6574-42E1-8A55-5BEDAE378169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45720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C9396C04-1B83-43DB-98B3-2447685426B3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52665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BC2D34FB-693D-4BC5-B276-8E24D2A99A6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59610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0B6C258F-2752-4CFF-9463-E675165FAACD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66555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15E7DF9-BCAF-42A6-B6F4-DE38FA6EE63F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7350000" y="540000"/>
            <a:ext cx="694500" cy="5778000"/>
          </a:xfrm>
          <a:prstGeom prst="rect">
            <a:avLst/>
          </a:prstGeom>
          <a:noFill/>
          <a:ln w="12700" cap="flat" cmpd="sng" algn="ctr">
            <a:solidFill>
              <a:srgbClr val="18E86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E13890A-8693-4162-A752-CB43DA0A8C18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8439247" y="6461095"/>
            <a:ext cx="296234" cy="3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21" r:id="rId4"/>
    <p:sldLayoutId id="2147483652" r:id="rId5"/>
    <p:sldLayoutId id="2147483732" r:id="rId6"/>
    <p:sldLayoutId id="2147483733" r:id="rId7"/>
    <p:sldLayoutId id="2147483734" r:id="rId8"/>
    <p:sldLayoutId id="2147483735" r:id="rId9"/>
    <p:sldLayoutId id="2147483654" r:id="rId10"/>
    <p:sldLayoutId id="2147483655" r:id="rId11"/>
    <p:sldLayoutId id="2147483728" r:id="rId12"/>
  </p:sldLayoutIdLst>
  <p:hf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3454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​"/>
        <a:tabLst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3454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​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" indent="-13500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​"/>
        <a:defRPr sz="9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​"/>
        <a:defRPr sz="495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56.xml"/><Relationship Id="rId7" Type="http://schemas.openxmlformats.org/officeDocument/2006/relationships/image" Target="../media/image1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31.png"/><Relationship Id="rId2" Type="http://schemas.openxmlformats.org/officeDocument/2006/relationships/tags" Target="../tags/tag5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svg"/><Relationship Id="rId3" Type="http://schemas.openxmlformats.org/officeDocument/2006/relationships/tags" Target="../tags/tag46.xml"/><Relationship Id="rId7" Type="http://schemas.openxmlformats.org/officeDocument/2006/relationships/image" Target="../media/image16.emf"/><Relationship Id="rId12" Type="http://schemas.openxmlformats.org/officeDocument/2006/relationships/image" Target="../media/image19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sv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6.emf"/><Relationship Id="rId2" Type="http://schemas.openxmlformats.org/officeDocument/2006/relationships/tags" Target="../tags/tag4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tags" Target="../tags/tag50.xml"/><Relationship Id="rId7" Type="http://schemas.openxmlformats.org/officeDocument/2006/relationships/image" Target="../media/image16.emf"/><Relationship Id="rId12" Type="http://schemas.openxmlformats.org/officeDocument/2006/relationships/image" Target="../media/image14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2.xml"/><Relationship Id="rId7" Type="http://schemas.openxmlformats.org/officeDocument/2006/relationships/image" Target="../media/image1.emf"/><Relationship Id="rId2" Type="http://schemas.openxmlformats.org/officeDocument/2006/relationships/tags" Target="../tags/tag5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tags" Target="../tags/tag54.xml"/><Relationship Id="rId7" Type="http://schemas.openxmlformats.org/officeDocument/2006/relationships/image" Target="../media/image16.emf"/><Relationship Id="rId12" Type="http://schemas.openxmlformats.org/officeDocument/2006/relationships/image" Target="../media/image15.png"/><Relationship Id="rId2" Type="http://schemas.openxmlformats.org/officeDocument/2006/relationships/tags" Target="../tags/tag5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175F23A-FE6D-4D32-902E-6241E10142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3822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Folie" r:id="rId6" imgW="370" imgH="371" progId="TCLayout.ActiveDocument.1">
                  <p:embed/>
                </p:oleObj>
              </mc:Choice>
              <mc:Fallback>
                <p:oleObj name="think-cell Folie" r:id="rId6" imgW="370" imgH="37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175F23A-FE6D-4D32-902E-6241E10142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4A63E808-8B50-4B78-AD5F-97551B57BF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405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FA690-2150-4D67-912C-2FE74686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9" y="540000"/>
            <a:ext cx="7765760" cy="5671940"/>
          </a:xfrm>
        </p:spPr>
        <p:txBody>
          <a:bodyPr/>
          <a:lstStyle/>
          <a:p>
            <a:r>
              <a:rPr lang="en-GB" dirty="0" err="1"/>
              <a:t>Øresund</a:t>
            </a:r>
            <a:r>
              <a:rPr lang="en-GB" dirty="0"/>
              <a:t> projects</a:t>
            </a:r>
            <a:br>
              <a:rPr lang="en-GB" dirty="0"/>
            </a:br>
            <a:r>
              <a:rPr lang="en-GB" dirty="0"/>
              <a:t>- Information on onshore transformer package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A834B-7696-4CF2-9BEA-DCA5AE5F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5800" y="6211936"/>
            <a:ext cx="1333101" cy="197741"/>
          </a:xfrm>
        </p:spPr>
        <p:txBody>
          <a:bodyPr/>
          <a:lstStyle/>
          <a:p>
            <a:r>
              <a:rPr lang="en-GB" dirty="0" smtClean="0"/>
              <a:t>September 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ECFFA-4CE8-4077-BEA4-14AC9CDE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Indsæt præsentationstitel via Sidehoved &amp; Sidefod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3DC87-9FF0-4ADF-8EA7-1998F036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r>
              <a:rPr lang="en-GB"/>
              <a:t>.</a:t>
            </a:r>
            <a:endParaRPr lang="en-GB" dirty="0"/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2665079" y="2743200"/>
            <a:ext cx="3803041" cy="904105"/>
          </a:xfrm>
        </p:spPr>
        <p:txBody>
          <a:bodyPr/>
          <a:lstStyle/>
          <a:p>
            <a:r>
              <a:rPr lang="en-GB" sz="1000" dirty="0" smtClean="0"/>
              <a:t>Marked dialog meetings during September 2020 to give initial introduction to the </a:t>
            </a:r>
            <a:r>
              <a:rPr lang="en-GB" sz="1000" dirty="0" err="1" smtClean="0"/>
              <a:t>Øresund</a:t>
            </a:r>
            <a:r>
              <a:rPr lang="en-GB" sz="1000" dirty="0" smtClean="0"/>
              <a:t> projects.</a:t>
            </a:r>
          </a:p>
          <a:p>
            <a:r>
              <a:rPr lang="en-GB" sz="1000" dirty="0" smtClean="0"/>
              <a:t>Project information may be changed at later stage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9532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3041B25-A569-4D0C-AE9E-8B5BD19C1D2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3041B25-A569-4D0C-AE9E-8B5BD19C1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>
            <a:extLst>
              <a:ext uri="{FF2B5EF4-FFF2-40B4-BE49-F238E27FC236}">
                <a16:creationId xmlns:a16="http://schemas.microsoft.com/office/drawing/2014/main" id="{F1D911B2-568A-47D2-A5CA-87070353D8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7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45F8B30-7DA4-4B03-A4F1-8606A5384556}"/>
              </a:ext>
            </a:extLst>
          </p:cNvPr>
          <p:cNvSpPr/>
          <p:nvPr/>
        </p:nvSpPr>
        <p:spPr>
          <a:xfrm>
            <a:off x="881349" y="3770239"/>
            <a:ext cx="4393295" cy="1973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t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a-DK" sz="1200" dirty="0">
                <a:solidFill>
                  <a:srgbClr val="000000"/>
                </a:solidFill>
              </a:rPr>
              <a:t>25 x 10 MW </a:t>
            </a:r>
            <a:r>
              <a:rPr lang="da-DK" sz="1200" dirty="0" err="1">
                <a:solidFill>
                  <a:srgbClr val="000000"/>
                </a:solidFill>
              </a:rPr>
              <a:t>WTGs</a:t>
            </a:r>
            <a:endParaRPr lang="da-DK" sz="1200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</a:rPr>
              <a:t>3 landfall cables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</a:rPr>
              <a:t>Spare cables not included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70F3EB-980B-473F-976F-172E865A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Aflandshage</a:t>
            </a:r>
            <a:r>
              <a:rPr lang="en-GB" dirty="0"/>
              <a:t> – preliminary cable scenarios (no OSS)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2657C-AE6E-4EB7-A4FE-11A21691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E3AF52-FC01-472C-93CD-82044237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A175A2-2DA5-4AA7-959A-870324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10</a:t>
            </a:fld>
            <a:endParaRPr lang="en-GB" noProof="0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9BB31B0F-146F-4088-AE36-E72A43F42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03555"/>
              </p:ext>
            </p:extLst>
          </p:nvPr>
        </p:nvGraphicFramePr>
        <p:xfrm>
          <a:off x="1021177" y="4727369"/>
          <a:ext cx="4127500" cy="88011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11772857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4219488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9343272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2939422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[km]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cables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46741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CSA mm2</a:t>
                      </a:r>
                    </a:p>
                  </a:txBody>
                  <a:tcPr marL="7620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0452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CSA mm2</a:t>
                      </a:r>
                    </a:p>
                  </a:txBody>
                  <a:tcPr marL="7620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5796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547156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22632960-DAF7-4A1D-8FFD-0183AF226EE8}"/>
              </a:ext>
            </a:extLst>
          </p:cNvPr>
          <p:cNvSpPr/>
          <p:nvPr/>
        </p:nvSpPr>
        <p:spPr>
          <a:xfrm>
            <a:off x="404812" y="1429932"/>
            <a:ext cx="397505" cy="19689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en-GB" sz="1600" noProof="0" dirty="0"/>
              <a:t>33 kV</a:t>
            </a:r>
          </a:p>
        </p:txBody>
      </p:sp>
      <p:pic>
        <p:nvPicPr>
          <p:cNvPr id="12" name="Picture 2" descr="image003">
            <a:extLst>
              <a:ext uri="{FF2B5EF4-FFF2-40B4-BE49-F238E27FC236}">
                <a16:creationId xmlns:a16="http://schemas.microsoft.com/office/drawing/2014/main" id="{5F0024FD-1248-4D76-AF03-A7DBDEB7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50" y="3753040"/>
            <a:ext cx="2255909" cy="198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5C1E8F7-FB56-4E8F-A91B-1A14F3E3870B}"/>
              </a:ext>
            </a:extLst>
          </p:cNvPr>
          <p:cNvSpPr/>
          <p:nvPr/>
        </p:nvSpPr>
        <p:spPr>
          <a:xfrm>
            <a:off x="404812" y="3770238"/>
            <a:ext cx="397505" cy="19731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en-GB" sz="1600" dirty="0"/>
              <a:t>66</a:t>
            </a:r>
            <a:r>
              <a:rPr lang="en-GB" sz="1600" noProof="0" dirty="0"/>
              <a:t> kV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B2D5311-7A03-4C66-8DD8-A51E1FDA27EC}"/>
              </a:ext>
            </a:extLst>
          </p:cNvPr>
          <p:cNvSpPr/>
          <p:nvPr/>
        </p:nvSpPr>
        <p:spPr>
          <a:xfrm>
            <a:off x="881349" y="1425698"/>
            <a:ext cx="4393295" cy="1973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>
                <a:solidFill>
                  <a:schemeClr val="tx1"/>
                </a:solidFill>
              </a:rPr>
              <a:t>44 x </a:t>
            </a:r>
            <a:r>
              <a:rPr lang="da-DK" sz="1200" noProof="0" dirty="0">
                <a:solidFill>
                  <a:schemeClr val="tx1"/>
                </a:solidFill>
              </a:rPr>
              <a:t>~5 MW </a:t>
            </a:r>
            <a:r>
              <a:rPr lang="da-DK" sz="1200" noProof="0" dirty="0" err="1">
                <a:solidFill>
                  <a:schemeClr val="tx1"/>
                </a:solidFill>
              </a:rPr>
              <a:t>WTGs</a:t>
            </a:r>
            <a:endParaRPr lang="da-DK" sz="1200" noProof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6</a:t>
            </a:r>
            <a:r>
              <a:rPr lang="en-GB" sz="1200" noProof="0" dirty="0">
                <a:solidFill>
                  <a:schemeClr val="tx1"/>
                </a:solidFill>
              </a:rPr>
              <a:t> landfall cables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Spare cables not included</a:t>
            </a:r>
            <a:endParaRPr lang="en-GB" sz="1200" noProof="0" dirty="0">
              <a:solidFill>
                <a:schemeClr val="tx1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6750" y="1425698"/>
            <a:ext cx="2255909" cy="1973538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C8969EA-794E-4E29-8479-6D2263ED6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56812"/>
              </p:ext>
            </p:extLst>
          </p:nvPr>
        </p:nvGraphicFramePr>
        <p:xfrm>
          <a:off x="1021177" y="2258064"/>
          <a:ext cx="4127500" cy="998468"/>
        </p:xfrm>
        <a:graphic>
          <a:graphicData uri="http://schemas.openxmlformats.org/drawingml/2006/table">
            <a:tbl>
              <a:tblPr/>
              <a:tblGrid>
                <a:gridCol w="1350818">
                  <a:extLst>
                    <a:ext uri="{9D8B030D-6E8A-4147-A177-3AD203B41FA5}">
                      <a16:colId xmlns:a16="http://schemas.microsoft.com/office/drawing/2014/main" val="510407488"/>
                    </a:ext>
                  </a:extLst>
                </a:gridCol>
                <a:gridCol w="600363">
                  <a:extLst>
                    <a:ext uri="{9D8B030D-6E8A-4147-A177-3AD203B41FA5}">
                      <a16:colId xmlns:a16="http://schemas.microsoft.com/office/drawing/2014/main" val="2157264009"/>
                    </a:ext>
                  </a:extLst>
                </a:gridCol>
                <a:gridCol w="1263266">
                  <a:extLst>
                    <a:ext uri="{9D8B030D-6E8A-4147-A177-3AD203B41FA5}">
                      <a16:colId xmlns:a16="http://schemas.microsoft.com/office/drawing/2014/main" val="4018022535"/>
                    </a:ext>
                  </a:extLst>
                </a:gridCol>
                <a:gridCol w="913053">
                  <a:extLst>
                    <a:ext uri="{9D8B030D-6E8A-4147-A177-3AD203B41FA5}">
                      <a16:colId xmlns:a16="http://schemas.microsoft.com/office/drawing/2014/main" val="290735196"/>
                    </a:ext>
                  </a:extLst>
                </a:gridCol>
              </a:tblGrid>
              <a:tr h="183458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7" marR="5407" marT="5407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7" marR="5407" marT="5407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 </a:t>
                      </a:r>
                      <a:r>
                        <a:rPr lang="da-DK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[km]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</a:t>
                      </a:r>
                      <a:r>
                        <a:rPr lang="da-DK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  <a:endParaRPr lang="da-DK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950810"/>
                  </a:ext>
                </a:extLst>
              </a:tr>
              <a:tr h="271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CSA mm2</a:t>
                      </a:r>
                    </a:p>
                  </a:txBody>
                  <a:tcPr marL="81108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88456"/>
                  </a:ext>
                </a:extLst>
              </a:tr>
              <a:tr h="27167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CSA mm2</a:t>
                      </a:r>
                    </a:p>
                  </a:txBody>
                  <a:tcPr marL="81108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127,3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7414"/>
                  </a:ext>
                </a:extLst>
              </a:tr>
              <a:tr h="27167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7" marR="5407" marT="540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158,6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407" marR="5407" marT="54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849747"/>
                  </a:ext>
                </a:extLst>
              </a:tr>
            </a:tbl>
          </a:graphicData>
        </a:graphic>
      </p:graphicFrame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065BD71B-7F69-4D45-9299-2C196824FA86}"/>
              </a:ext>
            </a:extLst>
          </p:cNvPr>
          <p:cNvSpPr/>
          <p:nvPr/>
        </p:nvSpPr>
        <p:spPr>
          <a:xfrm rot="5400000">
            <a:off x="6862437" y="3587313"/>
            <a:ext cx="1789373" cy="129343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6B78DD-D8B6-428B-975F-DB55B04FADF1}"/>
              </a:ext>
            </a:extLst>
          </p:cNvPr>
          <p:cNvSpPr txBox="1"/>
          <p:nvPr/>
        </p:nvSpPr>
        <p:spPr>
          <a:xfrm>
            <a:off x="7883091" y="2473584"/>
            <a:ext cx="1097467" cy="2585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Preliminary assumption regarding burial depth is  1 to 1,5 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Due to hard soil conditions, rock-dumping may be required for ~10% of the cables</a:t>
            </a:r>
          </a:p>
        </p:txBody>
      </p:sp>
    </p:spTree>
    <p:extLst>
      <p:ext uri="{BB962C8B-B14F-4D97-AF65-F5344CB8AC3E}">
        <p14:creationId xmlns:p14="http://schemas.microsoft.com/office/powerpoint/2010/main" val="59495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95E2D2A-F83C-47B5-9CB9-C1446688D3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think-cell Folie" r:id="rId5" imgW="395" imgH="394" progId="TCLayout.ActiveDocument.1">
                  <p:embed/>
                </p:oleObj>
              </mc:Choice>
              <mc:Fallback>
                <p:oleObj name="think-cell Folie" r:id="rId5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95E2D2A-F83C-47B5-9CB9-C1446688D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8001875-5732-404C-A06E-90DB3A06A3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27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F95D4B-E61C-4281-AE56-A342C9BE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transformer station is </a:t>
            </a:r>
            <a:r>
              <a:rPr lang="da-DK" dirty="0" err="1"/>
              <a:t>expected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build</a:t>
            </a:r>
            <a:r>
              <a:rPr lang="da-DK" dirty="0"/>
              <a:t> on a 1000 m2 </a:t>
            </a:r>
            <a:r>
              <a:rPr lang="da-DK" dirty="0" err="1"/>
              <a:t>area</a:t>
            </a:r>
            <a:r>
              <a:rPr lang="da-DK" dirty="0"/>
              <a:t> with a </a:t>
            </a:r>
            <a:r>
              <a:rPr lang="da-DK" dirty="0" err="1"/>
              <a:t>size</a:t>
            </a:r>
            <a:r>
              <a:rPr lang="da-DK" dirty="0"/>
              <a:t> of 360 m2</a:t>
            </a:r>
            <a:r>
              <a:rPr lang="de-DE" dirty="0"/>
              <a:t>*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057E9-E7C7-4189-A6BC-759F36BD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0FB746-DCA6-4FAE-ACEC-02E4B666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800" dirty="0"/>
              <a:t>*</a:t>
            </a:r>
            <a:r>
              <a:rPr lang="en-GB" sz="800" dirty="0"/>
              <a:t>plus potentially a reactive compensator bank (40 m2)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15B0D7-DB27-4C01-A26E-E9A962B3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AE20E98-7382-427B-A265-A40D0D66D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62" y="1203416"/>
            <a:ext cx="6752547" cy="51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>
            <a:extLst>
              <a:ext uri="{FF2B5EF4-FFF2-40B4-BE49-F238E27FC236}">
                <a16:creationId xmlns:a16="http://schemas.microsoft.com/office/drawing/2014/main" id="{2E017BF8-4024-472F-8A9C-55FDE7FF6A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17" name="Objekt 16" hidden="1">
                        <a:extLst>
                          <a:ext uri="{FF2B5EF4-FFF2-40B4-BE49-F238E27FC236}">
                            <a16:creationId xmlns:a16="http://schemas.microsoft.com/office/drawing/2014/main" id="{2E017BF8-4024-472F-8A9C-55FDE7FF6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24DFE0D-CB76-4947-AD38-F8C3B441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HOFOR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F12DF8-1CE0-4C58-989A-85D323B5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77D4FB-844E-4358-A512-FFC06CC8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2</a:t>
            </a:fld>
            <a:endParaRPr lang="en-GB" noProof="0" dirty="0"/>
          </a:p>
        </p:txBody>
      </p:sp>
      <p:pic>
        <p:nvPicPr>
          <p:cNvPr id="7" name="Picture 2" descr="Y:\S-KOM\Kommunikation\Christina\Forretningsplaner\TEGNINGER\Tegninger i jpg fil\Fællestegning u. tekst.jpg">
            <a:extLst>
              <a:ext uri="{FF2B5EF4-FFF2-40B4-BE49-F238E27FC236}">
                <a16:creationId xmlns:a16="http://schemas.microsoft.com/office/drawing/2014/main" id="{E185141B-0F28-4DDC-A286-AFD00868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79" y="1481020"/>
            <a:ext cx="8248881" cy="3897918"/>
          </a:xfrm>
          <a:prstGeom prst="rect">
            <a:avLst/>
          </a:prstGeom>
          <a:noFill/>
        </p:spPr>
      </p:pic>
      <p:sp>
        <p:nvSpPr>
          <p:cNvPr id="8" name="Tekstboks 49">
            <a:extLst>
              <a:ext uri="{FF2B5EF4-FFF2-40B4-BE49-F238E27FC236}">
                <a16:creationId xmlns:a16="http://schemas.microsoft.com/office/drawing/2014/main" id="{8749D7C5-0C22-4293-9186-7B621484AF72}"/>
              </a:ext>
            </a:extLst>
          </p:cNvPr>
          <p:cNvSpPr txBox="1"/>
          <p:nvPr/>
        </p:nvSpPr>
        <p:spPr>
          <a:xfrm>
            <a:off x="2318318" y="1144121"/>
            <a:ext cx="114975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dirty="0" err="1">
                <a:latin typeface="Arial" pitchFamily="34" charset="0"/>
                <a:cs typeface="Arial" pitchFamily="34" charset="0"/>
              </a:rPr>
              <a:t>Amagerværket</a:t>
            </a:r>
            <a:r>
              <a:rPr lang="en-GB" sz="800" b="1" dirty="0">
                <a:latin typeface="Arial" pitchFamily="34" charset="0"/>
                <a:cs typeface="Arial" pitchFamily="34" charset="0"/>
              </a:rPr>
              <a:t>:</a:t>
            </a:r>
            <a:br>
              <a:rPr lang="en-GB" sz="800" b="1" dirty="0">
                <a:latin typeface="Arial" pitchFamily="34" charset="0"/>
                <a:cs typeface="Arial" pitchFamily="34" charset="0"/>
              </a:rPr>
            </a:br>
            <a:r>
              <a:rPr lang="en-GB" sz="800" b="1" dirty="0">
                <a:latin typeface="Arial" pitchFamily="34" charset="0"/>
                <a:cs typeface="Arial" pitchFamily="34" charset="0"/>
              </a:rPr>
              <a:t>Biomass fired power station and district heating. </a:t>
            </a:r>
          </a:p>
        </p:txBody>
      </p:sp>
      <p:sp>
        <p:nvSpPr>
          <p:cNvPr id="9" name="Tekstboks 65">
            <a:extLst>
              <a:ext uri="{FF2B5EF4-FFF2-40B4-BE49-F238E27FC236}">
                <a16:creationId xmlns:a16="http://schemas.microsoft.com/office/drawing/2014/main" id="{0A779879-72BE-4290-8778-AEE49784958F}"/>
              </a:ext>
            </a:extLst>
          </p:cNvPr>
          <p:cNvSpPr txBox="1"/>
          <p:nvPr/>
        </p:nvSpPr>
        <p:spPr>
          <a:xfrm>
            <a:off x="497675" y="1607778"/>
            <a:ext cx="96883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kern="1200" dirty="0">
                <a:latin typeface="Arial" pitchFamily="34" charset="0"/>
                <a:cs typeface="Arial" pitchFamily="34" charset="0"/>
              </a:rPr>
              <a:t>Offshore wind turbines</a:t>
            </a:r>
          </a:p>
        </p:txBody>
      </p:sp>
      <p:sp>
        <p:nvSpPr>
          <p:cNvPr id="10" name="Tekstboks 66">
            <a:extLst>
              <a:ext uri="{FF2B5EF4-FFF2-40B4-BE49-F238E27FC236}">
                <a16:creationId xmlns:a16="http://schemas.microsoft.com/office/drawing/2014/main" id="{FB1C1829-6743-4F15-8F6F-BE63D55CED62}"/>
              </a:ext>
            </a:extLst>
          </p:cNvPr>
          <p:cNvSpPr txBox="1"/>
          <p:nvPr/>
        </p:nvSpPr>
        <p:spPr>
          <a:xfrm>
            <a:off x="2408782" y="5633194"/>
            <a:ext cx="968830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kern="1200" dirty="0">
                <a:latin typeface="Arial" pitchFamily="34" charset="0"/>
                <a:cs typeface="Arial" pitchFamily="34" charset="0"/>
              </a:rPr>
              <a:t>Waterworks</a:t>
            </a:r>
          </a:p>
        </p:txBody>
      </p:sp>
      <p:sp>
        <p:nvSpPr>
          <p:cNvPr id="11" name="Tekstboks 67">
            <a:extLst>
              <a:ext uri="{FF2B5EF4-FFF2-40B4-BE49-F238E27FC236}">
                <a16:creationId xmlns:a16="http://schemas.microsoft.com/office/drawing/2014/main" id="{9BFAEB6E-11B5-435D-98A8-289C41476122}"/>
              </a:ext>
            </a:extLst>
          </p:cNvPr>
          <p:cNvSpPr txBox="1"/>
          <p:nvPr/>
        </p:nvSpPr>
        <p:spPr>
          <a:xfrm>
            <a:off x="2269445" y="3311993"/>
            <a:ext cx="968830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kern="1200" dirty="0">
                <a:latin typeface="Arial" pitchFamily="34" charset="0"/>
                <a:cs typeface="Arial" pitchFamily="34" charset="0"/>
              </a:rPr>
              <a:t>Town gas</a:t>
            </a:r>
          </a:p>
        </p:txBody>
      </p:sp>
      <p:sp>
        <p:nvSpPr>
          <p:cNvPr id="12" name="Tekstboks 68">
            <a:extLst>
              <a:ext uri="{FF2B5EF4-FFF2-40B4-BE49-F238E27FC236}">
                <a16:creationId xmlns:a16="http://schemas.microsoft.com/office/drawing/2014/main" id="{F646EFDD-FB9C-49F6-86BE-F8941D4B6A3A}"/>
              </a:ext>
            </a:extLst>
          </p:cNvPr>
          <p:cNvSpPr txBox="1"/>
          <p:nvPr/>
        </p:nvSpPr>
        <p:spPr>
          <a:xfrm>
            <a:off x="3943492" y="1842328"/>
            <a:ext cx="1121229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kern="1200" dirty="0">
                <a:latin typeface="Arial" pitchFamily="34" charset="0"/>
                <a:cs typeface="Arial" pitchFamily="34" charset="0"/>
              </a:rPr>
              <a:t>Alternative district heating methods </a:t>
            </a:r>
          </a:p>
        </p:txBody>
      </p:sp>
      <p:sp>
        <p:nvSpPr>
          <p:cNvPr id="13" name="Tekstboks 69">
            <a:extLst>
              <a:ext uri="{FF2B5EF4-FFF2-40B4-BE49-F238E27FC236}">
                <a16:creationId xmlns:a16="http://schemas.microsoft.com/office/drawing/2014/main" id="{521905F2-4453-4A53-8090-A9F17FF2AC9D}"/>
              </a:ext>
            </a:extLst>
          </p:cNvPr>
          <p:cNvSpPr txBox="1"/>
          <p:nvPr/>
        </p:nvSpPr>
        <p:spPr>
          <a:xfrm>
            <a:off x="7899537" y="2643963"/>
            <a:ext cx="968830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kern="1200" dirty="0">
                <a:latin typeface="Arial" pitchFamily="34" charset="0"/>
                <a:cs typeface="Arial" pitchFamily="34" charset="0"/>
              </a:rPr>
              <a:t>District cooling</a:t>
            </a:r>
          </a:p>
        </p:txBody>
      </p:sp>
      <p:sp>
        <p:nvSpPr>
          <p:cNvPr id="14" name="Tekstboks 73">
            <a:extLst>
              <a:ext uri="{FF2B5EF4-FFF2-40B4-BE49-F238E27FC236}">
                <a16:creationId xmlns:a16="http://schemas.microsoft.com/office/drawing/2014/main" id="{1015EFDA-D55A-4889-AE09-E3286993EEDA}"/>
              </a:ext>
            </a:extLst>
          </p:cNvPr>
          <p:cNvSpPr txBox="1"/>
          <p:nvPr/>
        </p:nvSpPr>
        <p:spPr>
          <a:xfrm>
            <a:off x="7568321" y="1656967"/>
            <a:ext cx="96883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kern="1200" dirty="0">
                <a:latin typeface="Arial" pitchFamily="34" charset="0"/>
                <a:cs typeface="Arial" pitchFamily="34" charset="0"/>
              </a:rPr>
              <a:t>Renewable energy</a:t>
            </a:r>
          </a:p>
        </p:txBody>
      </p:sp>
      <p:sp>
        <p:nvSpPr>
          <p:cNvPr id="15" name="Tekstboks 74">
            <a:extLst>
              <a:ext uri="{FF2B5EF4-FFF2-40B4-BE49-F238E27FC236}">
                <a16:creationId xmlns:a16="http://schemas.microsoft.com/office/drawing/2014/main" id="{6C46B5BA-225C-4284-A7AA-1E41E9E20BB5}"/>
              </a:ext>
            </a:extLst>
          </p:cNvPr>
          <p:cNvSpPr txBox="1"/>
          <p:nvPr/>
        </p:nvSpPr>
        <p:spPr>
          <a:xfrm>
            <a:off x="6795725" y="5633194"/>
            <a:ext cx="968830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kern="1200" dirty="0">
                <a:latin typeface="Arial" pitchFamily="34" charset="0"/>
                <a:cs typeface="Arial" pitchFamily="34" charset="0"/>
              </a:rPr>
              <a:t>Wastewater</a:t>
            </a:r>
          </a:p>
        </p:txBody>
      </p:sp>
      <p:sp>
        <p:nvSpPr>
          <p:cNvPr id="16" name="Tekstboks 75">
            <a:extLst>
              <a:ext uri="{FF2B5EF4-FFF2-40B4-BE49-F238E27FC236}">
                <a16:creationId xmlns:a16="http://schemas.microsoft.com/office/drawing/2014/main" id="{FADD2933-9AD3-43D0-BE34-A754363F1B30}"/>
              </a:ext>
            </a:extLst>
          </p:cNvPr>
          <p:cNvSpPr txBox="1"/>
          <p:nvPr/>
        </p:nvSpPr>
        <p:spPr>
          <a:xfrm>
            <a:off x="915278" y="4488734"/>
            <a:ext cx="664027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sz="800" b="1" kern="1200" dirty="0">
                <a:latin typeface="Arial" pitchFamily="34" charset="0"/>
                <a:cs typeface="Arial" pitchFamily="34" charset="0"/>
              </a:rPr>
              <a:t>Biogas</a:t>
            </a:r>
          </a:p>
        </p:txBody>
      </p:sp>
    </p:spTree>
    <p:extLst>
      <p:ext uri="{BB962C8B-B14F-4D97-AF65-F5344CB8AC3E}">
        <p14:creationId xmlns:p14="http://schemas.microsoft.com/office/powerpoint/2010/main" val="203758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E330264-3939-45E6-BBA0-6992CE4165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think-cell Folie" r:id="rId6" imgW="370" imgH="371" progId="TCLayout.ActiveDocument.1">
                  <p:embed/>
                </p:oleObj>
              </mc:Choice>
              <mc:Fallback>
                <p:oleObj name="think-cell Folie" r:id="rId6" imgW="370" imgH="37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E330264-3939-45E6-BBA0-6992CE4165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7945261-DBDE-426D-8C72-CDB04919EB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80" name="Rektangel 59">
            <a:extLst>
              <a:ext uri="{FF2B5EF4-FFF2-40B4-BE49-F238E27FC236}">
                <a16:creationId xmlns:a16="http://schemas.microsoft.com/office/drawing/2014/main" id="{D9BC176F-C039-487B-A0D8-7B536129CDAD}"/>
              </a:ext>
            </a:extLst>
          </p:cNvPr>
          <p:cNvSpPr/>
          <p:nvPr/>
        </p:nvSpPr>
        <p:spPr>
          <a:xfrm>
            <a:off x="1502913" y="3486711"/>
            <a:ext cx="4111913" cy="11077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681" b="1" dirty="0">
              <a:solidFill>
                <a:srgbClr val="292929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B34287-C65B-46BB-8200-7FCE7A0A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The </a:t>
            </a:r>
            <a:r>
              <a:rPr lang="en-GB" sz="2400" dirty="0" err="1"/>
              <a:t>Øresund</a:t>
            </a:r>
            <a:r>
              <a:rPr lang="en-GB" sz="2400" dirty="0"/>
              <a:t> projects will be the visible proof that Copenhagen Municipality achieves CO2 neutrality in 2025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47C8F0-357C-4DF2-965D-00B60671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1526" y="5760214"/>
            <a:ext cx="397505" cy="90000"/>
          </a:xfrm>
        </p:spPr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7C400C-0B34-493B-99F5-C486B850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9" name="Rektangel 59">
            <a:extLst>
              <a:ext uri="{FF2B5EF4-FFF2-40B4-BE49-F238E27FC236}">
                <a16:creationId xmlns:a16="http://schemas.microsoft.com/office/drawing/2014/main" id="{F303F2D2-2539-480D-BA4D-75C08CE0463B}"/>
              </a:ext>
            </a:extLst>
          </p:cNvPr>
          <p:cNvSpPr/>
          <p:nvPr/>
        </p:nvSpPr>
        <p:spPr>
          <a:xfrm>
            <a:off x="1502913" y="4920603"/>
            <a:ext cx="4111913" cy="9444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681" b="1" dirty="0">
              <a:solidFill>
                <a:srgbClr val="292929"/>
              </a:solidFill>
              <a:latin typeface="Arial"/>
            </a:endParaRPr>
          </a:p>
        </p:txBody>
      </p:sp>
      <p:pic>
        <p:nvPicPr>
          <p:cNvPr id="10" name="Billede 1">
            <a:extLst>
              <a:ext uri="{FF2B5EF4-FFF2-40B4-BE49-F238E27FC236}">
                <a16:creationId xmlns:a16="http://schemas.microsoft.com/office/drawing/2014/main" id="{12E8F24C-A9C4-4BF4-A605-25C42FA83E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902" y="1678687"/>
            <a:ext cx="2253954" cy="15031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FB96B7-9A91-4241-B7F5-88384E512C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13" y="1678688"/>
            <a:ext cx="1361095" cy="15031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ktangel 28">
            <a:extLst>
              <a:ext uri="{FF2B5EF4-FFF2-40B4-BE49-F238E27FC236}">
                <a16:creationId xmlns:a16="http://schemas.microsoft.com/office/drawing/2014/main" id="{4E16D36B-2F8B-4ED0-97E6-956F25490920}"/>
              </a:ext>
            </a:extLst>
          </p:cNvPr>
          <p:cNvSpPr/>
          <p:nvPr/>
        </p:nvSpPr>
        <p:spPr>
          <a:xfrm>
            <a:off x="2685638" y="2604217"/>
            <a:ext cx="172614" cy="20306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1534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ktangel 46">
            <a:extLst>
              <a:ext uri="{FF2B5EF4-FFF2-40B4-BE49-F238E27FC236}">
                <a16:creationId xmlns:a16="http://schemas.microsoft.com/office/drawing/2014/main" id="{AAC45E9D-60FB-432A-995B-CA77BCACD989}"/>
              </a:ext>
            </a:extLst>
          </p:cNvPr>
          <p:cNvSpPr/>
          <p:nvPr/>
        </p:nvSpPr>
        <p:spPr>
          <a:xfrm>
            <a:off x="373786" y="3486711"/>
            <a:ext cx="974954" cy="1107798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/>
              </a:rPr>
              <a:t>Capacity</a:t>
            </a:r>
          </a:p>
        </p:txBody>
      </p:sp>
      <p:sp>
        <p:nvSpPr>
          <p:cNvPr id="19" name="Rektangel 49">
            <a:extLst>
              <a:ext uri="{FF2B5EF4-FFF2-40B4-BE49-F238E27FC236}">
                <a16:creationId xmlns:a16="http://schemas.microsoft.com/office/drawing/2014/main" id="{6B8EC0E7-74DF-4C33-82B5-7407A2E0F009}"/>
              </a:ext>
            </a:extLst>
          </p:cNvPr>
          <p:cNvSpPr/>
          <p:nvPr/>
        </p:nvSpPr>
        <p:spPr>
          <a:xfrm>
            <a:off x="3916612" y="3734447"/>
            <a:ext cx="1053415" cy="306191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200" b="1" dirty="0">
                <a:solidFill>
                  <a:srgbClr val="292929"/>
                </a:solidFill>
                <a:latin typeface="Arial"/>
              </a:rPr>
              <a:t>~160 MW</a:t>
            </a:r>
          </a:p>
        </p:txBody>
      </p:sp>
      <p:sp>
        <p:nvSpPr>
          <p:cNvPr id="22" name="Tekstfelt 58">
            <a:extLst>
              <a:ext uri="{FF2B5EF4-FFF2-40B4-BE49-F238E27FC236}">
                <a16:creationId xmlns:a16="http://schemas.microsoft.com/office/drawing/2014/main" id="{47C392FC-639A-4814-85E1-2ED923F95409}"/>
              </a:ext>
            </a:extLst>
          </p:cNvPr>
          <p:cNvSpPr txBox="1"/>
          <p:nvPr/>
        </p:nvSpPr>
        <p:spPr>
          <a:xfrm>
            <a:off x="7473191" y="3929783"/>
            <a:ext cx="247184" cy="18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22041"/>
            <a:r>
              <a:rPr lang="en-GB" sz="596" dirty="0">
                <a:solidFill>
                  <a:prstClr val="white">
                    <a:lumMod val="75000"/>
                  </a:prstClr>
                </a:solidFill>
                <a:latin typeface="Arial"/>
              </a:rPr>
              <a:t>...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E48EA866-78AF-46A8-A04F-BB03C2C609DE}"/>
              </a:ext>
            </a:extLst>
          </p:cNvPr>
          <p:cNvSpPr/>
          <p:nvPr/>
        </p:nvSpPr>
        <p:spPr>
          <a:xfrm>
            <a:off x="4080079" y="2657628"/>
            <a:ext cx="526800" cy="4825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50" tIns="30675" rIns="61350" bIns="30675" rtlCol="0" anchor="t"/>
          <a:lstStyle/>
          <a:p>
            <a:pPr algn="ctr" defTabSz="422041">
              <a:spcAft>
                <a:spcPts val="256"/>
              </a:spcAft>
            </a:pPr>
            <a:endParaRPr lang="en-GB" sz="852" b="1" dirty="0">
              <a:solidFill>
                <a:srgbClr val="292929"/>
              </a:solidFill>
              <a:latin typeface="Arial"/>
            </a:endParaRPr>
          </a:p>
        </p:txBody>
      </p:sp>
      <p:cxnSp>
        <p:nvCxnSpPr>
          <p:cNvPr id="24" name="Straight Connector 30">
            <a:extLst>
              <a:ext uri="{FF2B5EF4-FFF2-40B4-BE49-F238E27FC236}">
                <a16:creationId xmlns:a16="http://schemas.microsoft.com/office/drawing/2014/main" id="{E055366E-48F5-488F-8AA8-8B19BF2DA72B}"/>
              </a:ext>
            </a:extLst>
          </p:cNvPr>
          <p:cNvCxnSpPr>
            <a:cxnSpLocks/>
          </p:cNvCxnSpPr>
          <p:nvPr/>
        </p:nvCxnSpPr>
        <p:spPr>
          <a:xfrm flipH="1" flipV="1">
            <a:off x="2864009" y="2807283"/>
            <a:ext cx="1120418" cy="3328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7">
            <a:extLst>
              <a:ext uri="{FF2B5EF4-FFF2-40B4-BE49-F238E27FC236}">
                <a16:creationId xmlns:a16="http://schemas.microsoft.com/office/drawing/2014/main" id="{BACCA989-843D-474B-B127-FF365D115BD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864010" y="1746865"/>
            <a:ext cx="1832594" cy="857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7ABDED0-E40F-4D63-8BB3-435A786EB37E}"/>
              </a:ext>
            </a:extLst>
          </p:cNvPr>
          <p:cNvSpPr/>
          <p:nvPr/>
        </p:nvSpPr>
        <p:spPr>
          <a:xfrm>
            <a:off x="4783461" y="1801512"/>
            <a:ext cx="526800" cy="4825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50" tIns="30675" rIns="61350" bIns="30675" rtlCol="0" anchor="t"/>
          <a:lstStyle/>
          <a:p>
            <a:pPr algn="ctr" defTabSz="422041">
              <a:spcAft>
                <a:spcPts val="256"/>
              </a:spcAft>
            </a:pPr>
            <a:endParaRPr lang="en-GB" sz="852" b="1" dirty="0">
              <a:solidFill>
                <a:srgbClr val="292929"/>
              </a:solidFill>
              <a:latin typeface="Arial"/>
            </a:endParaRPr>
          </a:p>
        </p:txBody>
      </p:sp>
      <p:sp>
        <p:nvSpPr>
          <p:cNvPr id="27" name="Tekstfelt 53">
            <a:extLst>
              <a:ext uri="{FF2B5EF4-FFF2-40B4-BE49-F238E27FC236}">
                <a16:creationId xmlns:a16="http://schemas.microsoft.com/office/drawing/2014/main" id="{DF4EB334-F111-46FC-BFA6-0034127CD977}"/>
              </a:ext>
            </a:extLst>
          </p:cNvPr>
          <p:cNvSpPr txBox="1"/>
          <p:nvPr/>
        </p:nvSpPr>
        <p:spPr>
          <a:xfrm>
            <a:off x="4696604" y="1654852"/>
            <a:ext cx="753461" cy="18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596" dirty="0">
                <a:solidFill>
                  <a:srgbClr val="292929"/>
                </a:solidFill>
                <a:latin typeface="Arial"/>
              </a:rPr>
              <a:t>NORDRE FLINT</a:t>
            </a:r>
          </a:p>
        </p:txBody>
      </p:sp>
      <p:sp>
        <p:nvSpPr>
          <p:cNvPr id="28" name="Tekstfelt 55">
            <a:extLst>
              <a:ext uri="{FF2B5EF4-FFF2-40B4-BE49-F238E27FC236}">
                <a16:creationId xmlns:a16="http://schemas.microsoft.com/office/drawing/2014/main" id="{1B5E1EBC-CC0D-4EAF-898B-371B9B177E48}"/>
              </a:ext>
            </a:extLst>
          </p:cNvPr>
          <p:cNvSpPr txBox="1"/>
          <p:nvPr/>
        </p:nvSpPr>
        <p:spPr>
          <a:xfrm>
            <a:off x="3984427" y="2498913"/>
            <a:ext cx="931590" cy="18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596" dirty="0">
                <a:solidFill>
                  <a:srgbClr val="292929"/>
                </a:solidFill>
                <a:latin typeface="Arial"/>
              </a:rPr>
              <a:t>AFLANDSHAGE</a:t>
            </a:r>
          </a:p>
        </p:txBody>
      </p:sp>
      <p:sp>
        <p:nvSpPr>
          <p:cNvPr id="29" name="Tekstfelt 56">
            <a:extLst>
              <a:ext uri="{FF2B5EF4-FFF2-40B4-BE49-F238E27FC236}">
                <a16:creationId xmlns:a16="http://schemas.microsoft.com/office/drawing/2014/main" id="{6019CC2A-D30C-488D-95A0-1F4F402341C3}"/>
              </a:ext>
            </a:extLst>
          </p:cNvPr>
          <p:cNvSpPr txBox="1"/>
          <p:nvPr/>
        </p:nvSpPr>
        <p:spPr>
          <a:xfrm>
            <a:off x="1849879" y="3734447"/>
            <a:ext cx="1827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1200" dirty="0">
                <a:solidFill>
                  <a:srgbClr val="292929"/>
                </a:solidFill>
                <a:latin typeface="Arial"/>
              </a:rPr>
              <a:t>NORDRE FLINT (NFL):</a:t>
            </a:r>
          </a:p>
        </p:txBody>
      </p:sp>
      <p:sp>
        <p:nvSpPr>
          <p:cNvPr id="31" name="Rektangel 65">
            <a:extLst>
              <a:ext uri="{FF2B5EF4-FFF2-40B4-BE49-F238E27FC236}">
                <a16:creationId xmlns:a16="http://schemas.microsoft.com/office/drawing/2014/main" id="{97DD948F-5858-44AC-892A-2CADEE358EAF}"/>
              </a:ext>
            </a:extLst>
          </p:cNvPr>
          <p:cNvSpPr/>
          <p:nvPr/>
        </p:nvSpPr>
        <p:spPr>
          <a:xfrm>
            <a:off x="3916612" y="4140104"/>
            <a:ext cx="1053415" cy="306191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200" b="1" dirty="0">
                <a:solidFill>
                  <a:srgbClr val="292929"/>
                </a:solidFill>
                <a:latin typeface="Arial"/>
              </a:rPr>
              <a:t>~250 MW</a:t>
            </a:r>
          </a:p>
        </p:txBody>
      </p:sp>
      <p:sp>
        <p:nvSpPr>
          <p:cNvPr id="34" name="Tekstfelt 68">
            <a:extLst>
              <a:ext uri="{FF2B5EF4-FFF2-40B4-BE49-F238E27FC236}">
                <a16:creationId xmlns:a16="http://schemas.microsoft.com/office/drawing/2014/main" id="{5E2B69A2-2E0B-4C82-A8C6-ABBE164155F4}"/>
              </a:ext>
            </a:extLst>
          </p:cNvPr>
          <p:cNvSpPr txBox="1"/>
          <p:nvPr/>
        </p:nvSpPr>
        <p:spPr>
          <a:xfrm>
            <a:off x="1849879" y="4140104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1200" dirty="0">
                <a:solidFill>
                  <a:srgbClr val="292929"/>
                </a:solidFill>
                <a:latin typeface="Arial"/>
              </a:rPr>
              <a:t>AFLANDSHAGE (AHA):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5684D82-2056-40FC-BBD9-44467AEDE1A5}"/>
              </a:ext>
            </a:extLst>
          </p:cNvPr>
          <p:cNvCxnSpPr>
            <a:cxnSpLocks/>
          </p:cNvCxnSpPr>
          <p:nvPr/>
        </p:nvCxnSpPr>
        <p:spPr>
          <a:xfrm>
            <a:off x="1591620" y="5578327"/>
            <a:ext cx="3706821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E02DB4FA-217F-49A1-A381-25A902C0C183}"/>
              </a:ext>
            </a:extLst>
          </p:cNvPr>
          <p:cNvSpPr txBox="1"/>
          <p:nvPr/>
        </p:nvSpPr>
        <p:spPr>
          <a:xfrm>
            <a:off x="3126930" y="5282535"/>
            <a:ext cx="524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FID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3F08084-84A1-4CCB-BB84-3D5BC00F2A13}"/>
              </a:ext>
            </a:extLst>
          </p:cNvPr>
          <p:cNvSpPr txBox="1"/>
          <p:nvPr/>
        </p:nvSpPr>
        <p:spPr>
          <a:xfrm>
            <a:off x="4526986" y="5282535"/>
            <a:ext cx="524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COD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AB781B7-0C9D-4119-9212-210D91332241}"/>
              </a:ext>
            </a:extLst>
          </p:cNvPr>
          <p:cNvSpPr txBox="1"/>
          <p:nvPr/>
        </p:nvSpPr>
        <p:spPr>
          <a:xfrm>
            <a:off x="4489691" y="5656676"/>
            <a:ext cx="5249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2025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EB05D35-D8E7-4C13-A0EE-149B0E6C96B9}"/>
              </a:ext>
            </a:extLst>
          </p:cNvPr>
          <p:cNvSpPr txBox="1"/>
          <p:nvPr/>
        </p:nvSpPr>
        <p:spPr>
          <a:xfrm>
            <a:off x="3319250" y="5654216"/>
            <a:ext cx="5249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2023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6D60B94-9342-4DDB-ACA7-4007D46B899B}"/>
              </a:ext>
            </a:extLst>
          </p:cNvPr>
          <p:cNvSpPr txBox="1"/>
          <p:nvPr/>
        </p:nvSpPr>
        <p:spPr>
          <a:xfrm>
            <a:off x="3934842" y="5658136"/>
            <a:ext cx="5249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2024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5F6600D-F14C-473A-81CA-917647BB7C65}"/>
              </a:ext>
            </a:extLst>
          </p:cNvPr>
          <p:cNvSpPr txBox="1"/>
          <p:nvPr/>
        </p:nvSpPr>
        <p:spPr>
          <a:xfrm>
            <a:off x="2748987" y="5654216"/>
            <a:ext cx="5249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2022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E09295A-AB4A-4095-B943-0E4408F9CA22}"/>
              </a:ext>
            </a:extLst>
          </p:cNvPr>
          <p:cNvSpPr txBox="1"/>
          <p:nvPr/>
        </p:nvSpPr>
        <p:spPr>
          <a:xfrm>
            <a:off x="2163983" y="5654216"/>
            <a:ext cx="5249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2021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177117-DFF5-4F85-A131-CF0F2AF33359}"/>
              </a:ext>
            </a:extLst>
          </p:cNvPr>
          <p:cNvSpPr txBox="1"/>
          <p:nvPr/>
        </p:nvSpPr>
        <p:spPr>
          <a:xfrm>
            <a:off x="1584516" y="5654216"/>
            <a:ext cx="5249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2020</a:t>
            </a:r>
          </a:p>
        </p:txBody>
      </p:sp>
      <p:sp>
        <p:nvSpPr>
          <p:cNvPr id="52" name="Tekstfelt 68">
            <a:extLst>
              <a:ext uri="{FF2B5EF4-FFF2-40B4-BE49-F238E27FC236}">
                <a16:creationId xmlns:a16="http://schemas.microsoft.com/office/drawing/2014/main" id="{3299318B-680B-42D6-A840-DF81CC860B35}"/>
              </a:ext>
            </a:extLst>
          </p:cNvPr>
          <p:cNvSpPr txBox="1"/>
          <p:nvPr/>
        </p:nvSpPr>
        <p:spPr>
          <a:xfrm>
            <a:off x="504623" y="5674412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800" dirty="0">
                <a:solidFill>
                  <a:srgbClr val="292929"/>
                </a:solidFill>
                <a:latin typeface="Arial"/>
              </a:rPr>
              <a:t>Timeline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2417E825-67DF-4C73-81C4-13625F174E65}"/>
              </a:ext>
            </a:extLst>
          </p:cNvPr>
          <p:cNvSpPr txBox="1"/>
          <p:nvPr/>
        </p:nvSpPr>
        <p:spPr>
          <a:xfrm>
            <a:off x="2000964" y="5282535"/>
            <a:ext cx="940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Start EU tender</a:t>
            </a:r>
          </a:p>
        </p:txBody>
      </p:sp>
      <p:sp>
        <p:nvSpPr>
          <p:cNvPr id="64" name="Pfeil: Fünfeck 63">
            <a:extLst>
              <a:ext uri="{FF2B5EF4-FFF2-40B4-BE49-F238E27FC236}">
                <a16:creationId xmlns:a16="http://schemas.microsoft.com/office/drawing/2014/main" id="{951CD53D-F5E4-4AA7-B53D-AE24B58B3200}"/>
              </a:ext>
            </a:extLst>
          </p:cNvPr>
          <p:cNvSpPr/>
          <p:nvPr/>
        </p:nvSpPr>
        <p:spPr>
          <a:xfrm>
            <a:off x="1573332" y="5016380"/>
            <a:ext cx="1927634" cy="180981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65" name="Pfeil: Chevron 64">
            <a:extLst>
              <a:ext uri="{FF2B5EF4-FFF2-40B4-BE49-F238E27FC236}">
                <a16:creationId xmlns:a16="http://schemas.microsoft.com/office/drawing/2014/main" id="{8B563DE5-BEF1-4ECB-B3CF-0865820B7373}"/>
              </a:ext>
            </a:extLst>
          </p:cNvPr>
          <p:cNvSpPr/>
          <p:nvPr/>
        </p:nvSpPr>
        <p:spPr>
          <a:xfrm>
            <a:off x="3498860" y="5020300"/>
            <a:ext cx="1307817" cy="177066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Construction</a:t>
            </a:r>
          </a:p>
        </p:txBody>
      </p:sp>
      <p:sp>
        <p:nvSpPr>
          <p:cNvPr id="66" name="Pfeil: Chevron 65">
            <a:extLst>
              <a:ext uri="{FF2B5EF4-FFF2-40B4-BE49-F238E27FC236}">
                <a16:creationId xmlns:a16="http://schemas.microsoft.com/office/drawing/2014/main" id="{F04731E3-C0B3-46F8-9BCF-0A25754130D6}"/>
              </a:ext>
            </a:extLst>
          </p:cNvPr>
          <p:cNvSpPr/>
          <p:nvPr/>
        </p:nvSpPr>
        <p:spPr>
          <a:xfrm>
            <a:off x="4804572" y="5024217"/>
            <a:ext cx="627334" cy="173148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O&amp;M</a:t>
            </a:r>
          </a:p>
        </p:txBody>
      </p:sp>
      <p:sp>
        <p:nvSpPr>
          <p:cNvPr id="77" name="Rektangel 46">
            <a:extLst>
              <a:ext uri="{FF2B5EF4-FFF2-40B4-BE49-F238E27FC236}">
                <a16:creationId xmlns:a16="http://schemas.microsoft.com/office/drawing/2014/main" id="{32AF6C0F-DA7E-4357-BD71-7AD598F87A51}"/>
              </a:ext>
            </a:extLst>
          </p:cNvPr>
          <p:cNvSpPr/>
          <p:nvPr/>
        </p:nvSpPr>
        <p:spPr>
          <a:xfrm>
            <a:off x="373786" y="1654852"/>
            <a:ext cx="974954" cy="1527024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/>
              </a:rPr>
              <a:t>Location</a:t>
            </a:r>
          </a:p>
        </p:txBody>
      </p:sp>
      <p:sp>
        <p:nvSpPr>
          <p:cNvPr id="78" name="Rektangel 46">
            <a:extLst>
              <a:ext uri="{FF2B5EF4-FFF2-40B4-BE49-F238E27FC236}">
                <a16:creationId xmlns:a16="http://schemas.microsoft.com/office/drawing/2014/main" id="{76EA0023-23FB-4F72-8995-A8611B06AC7B}"/>
              </a:ext>
            </a:extLst>
          </p:cNvPr>
          <p:cNvSpPr/>
          <p:nvPr/>
        </p:nvSpPr>
        <p:spPr>
          <a:xfrm>
            <a:off x="373786" y="4920602"/>
            <a:ext cx="974954" cy="944499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/>
              </a:rPr>
              <a:t>Timeline</a:t>
            </a:r>
          </a:p>
        </p:txBody>
      </p:sp>
      <p:pic>
        <p:nvPicPr>
          <p:cNvPr id="82" name="Billede 11">
            <a:extLst>
              <a:ext uri="{FF2B5EF4-FFF2-40B4-BE49-F238E27FC236}">
                <a16:creationId xmlns:a16="http://schemas.microsoft.com/office/drawing/2014/main" id="{7780F6CD-C63C-4870-94FC-91999D9B27D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324" t="35123" r="26015" b="27718"/>
          <a:stretch/>
        </p:blipFill>
        <p:spPr>
          <a:xfrm>
            <a:off x="6085895" y="1696064"/>
            <a:ext cx="2768814" cy="2645753"/>
          </a:xfrm>
          <a:prstGeom prst="rect">
            <a:avLst/>
          </a:prstGeom>
        </p:spPr>
      </p:pic>
      <p:sp>
        <p:nvSpPr>
          <p:cNvPr id="83" name="Gleichschenkliges Dreieck 82">
            <a:extLst>
              <a:ext uri="{FF2B5EF4-FFF2-40B4-BE49-F238E27FC236}">
                <a16:creationId xmlns:a16="http://schemas.microsoft.com/office/drawing/2014/main" id="{173091BE-EEC2-42AF-A1DF-87D141EA5AA6}"/>
              </a:ext>
            </a:extLst>
          </p:cNvPr>
          <p:cNvSpPr/>
          <p:nvPr/>
        </p:nvSpPr>
        <p:spPr>
          <a:xfrm rot="5400000">
            <a:off x="4508466" y="3838435"/>
            <a:ext cx="2645753" cy="232212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0F6761D8-662D-4ED5-A2DF-492DD3A3E5C3}"/>
              </a:ext>
            </a:extLst>
          </p:cNvPr>
          <p:cNvSpPr txBox="1">
            <a:spLocks/>
          </p:cNvSpPr>
          <p:nvPr/>
        </p:nvSpPr>
        <p:spPr>
          <a:xfrm>
            <a:off x="6178474" y="4500345"/>
            <a:ext cx="2748750" cy="1247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b="0" i="1" dirty="0"/>
              <a:t>“The </a:t>
            </a:r>
            <a:r>
              <a:rPr lang="en-GB" sz="1600" i="1" dirty="0"/>
              <a:t>1st carbon neutral </a:t>
            </a:r>
            <a:r>
              <a:rPr lang="en-GB" sz="1600" b="0" i="1" dirty="0"/>
              <a:t>capital </a:t>
            </a:r>
            <a:r>
              <a:rPr lang="en-GB" sz="1600" i="1" dirty="0"/>
              <a:t>city </a:t>
            </a:r>
            <a:r>
              <a:rPr lang="en-GB" sz="1600" b="0" i="1" dirty="0"/>
              <a:t>in the </a:t>
            </a:r>
            <a:r>
              <a:rPr lang="en-GB" sz="1600" i="1" dirty="0"/>
              <a:t>world”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600" i="1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i="1" dirty="0"/>
              <a:t>Copenhagen Municipality </a:t>
            </a:r>
            <a:r>
              <a:rPr lang="en-GB" sz="1600" b="0" i="1" dirty="0" smtClean="0"/>
              <a:t>can provide </a:t>
            </a:r>
            <a:r>
              <a:rPr lang="en-GB" sz="1600" i="1" dirty="0"/>
              <a:t>loan guarantees </a:t>
            </a:r>
            <a:r>
              <a:rPr lang="en-GB" sz="1600" b="0" i="1" dirty="0"/>
              <a:t>for the full project</a:t>
            </a:r>
          </a:p>
        </p:txBody>
      </p:sp>
    </p:spTree>
    <p:extLst>
      <p:ext uri="{BB962C8B-B14F-4D97-AF65-F5344CB8AC3E}">
        <p14:creationId xmlns:p14="http://schemas.microsoft.com/office/powerpoint/2010/main" val="358524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E330264-3939-45E6-BBA0-6992CE4165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think-cell Folie" r:id="rId6" imgW="370" imgH="371" progId="TCLayout.ActiveDocument.1">
                  <p:embed/>
                </p:oleObj>
              </mc:Choice>
              <mc:Fallback>
                <p:oleObj name="think-cell Folie" r:id="rId6" imgW="370" imgH="37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E330264-3939-45E6-BBA0-6992CE4165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7945261-DBDE-426D-8C72-CDB04919EB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7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B34287-C65B-46BB-8200-7FCE7A0A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Aflandshage</a:t>
            </a:r>
            <a:r>
              <a:rPr lang="en-GB" dirty="0"/>
              <a:t> &amp; </a:t>
            </a:r>
            <a:r>
              <a:rPr lang="en-GB" dirty="0" err="1"/>
              <a:t>Nordre</a:t>
            </a:r>
            <a:r>
              <a:rPr lang="en-GB" dirty="0"/>
              <a:t> Flint – project envelope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7C400C-0B34-493B-99F5-C486B850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3" name="Rektangel 39">
            <a:extLst>
              <a:ext uri="{FF2B5EF4-FFF2-40B4-BE49-F238E27FC236}">
                <a16:creationId xmlns:a16="http://schemas.microsoft.com/office/drawing/2014/main" id="{E99D7785-E6A6-47CB-850F-5F0E8022820A}"/>
              </a:ext>
            </a:extLst>
          </p:cNvPr>
          <p:cNvSpPr/>
          <p:nvPr/>
        </p:nvSpPr>
        <p:spPr>
          <a:xfrm>
            <a:off x="443662" y="2027885"/>
            <a:ext cx="1472379" cy="435025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WTGs</a:t>
            </a:r>
          </a:p>
        </p:txBody>
      </p:sp>
      <p:sp>
        <p:nvSpPr>
          <p:cNvPr id="14" name="Rektangel 41">
            <a:extLst>
              <a:ext uri="{FF2B5EF4-FFF2-40B4-BE49-F238E27FC236}">
                <a16:creationId xmlns:a16="http://schemas.microsoft.com/office/drawing/2014/main" id="{16514A99-99B6-4995-AFBA-6EE40075C36B}"/>
              </a:ext>
            </a:extLst>
          </p:cNvPr>
          <p:cNvSpPr/>
          <p:nvPr/>
        </p:nvSpPr>
        <p:spPr>
          <a:xfrm>
            <a:off x="443662" y="3477880"/>
            <a:ext cx="1472379" cy="431481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shore</a:t>
            </a:r>
          </a:p>
        </p:txBody>
      </p:sp>
      <p:sp>
        <p:nvSpPr>
          <p:cNvPr id="15" name="Rektangel 43">
            <a:extLst>
              <a:ext uri="{FF2B5EF4-FFF2-40B4-BE49-F238E27FC236}">
                <a16:creationId xmlns:a16="http://schemas.microsoft.com/office/drawing/2014/main" id="{C7B6CF6F-AC9C-4B33-A105-698C770807AC}"/>
              </a:ext>
            </a:extLst>
          </p:cNvPr>
          <p:cNvSpPr/>
          <p:nvPr/>
        </p:nvSpPr>
        <p:spPr>
          <a:xfrm>
            <a:off x="2087859" y="2040771"/>
            <a:ext cx="2484140" cy="4037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4 - 10 MW</a:t>
            </a:r>
          </a:p>
        </p:txBody>
      </p:sp>
      <p:sp>
        <p:nvSpPr>
          <p:cNvPr id="16" name="Rektangel 46">
            <a:extLst>
              <a:ext uri="{FF2B5EF4-FFF2-40B4-BE49-F238E27FC236}">
                <a16:creationId xmlns:a16="http://schemas.microsoft.com/office/drawing/2014/main" id="{AAC45E9D-60FB-432A-995B-CA77BCACD989}"/>
              </a:ext>
            </a:extLst>
          </p:cNvPr>
          <p:cNvSpPr/>
          <p:nvPr/>
        </p:nvSpPr>
        <p:spPr>
          <a:xfrm>
            <a:off x="443662" y="1553281"/>
            <a:ext cx="1472379" cy="418592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capacity</a:t>
            </a:r>
          </a:p>
        </p:txBody>
      </p:sp>
      <p:sp>
        <p:nvSpPr>
          <p:cNvPr id="17" name="Rektangel 47">
            <a:extLst>
              <a:ext uri="{FF2B5EF4-FFF2-40B4-BE49-F238E27FC236}">
                <a16:creationId xmlns:a16="http://schemas.microsoft.com/office/drawing/2014/main" id="{7951CD72-F8BD-48A1-B547-2E6EE45D839F}"/>
              </a:ext>
            </a:extLst>
          </p:cNvPr>
          <p:cNvSpPr/>
          <p:nvPr/>
        </p:nvSpPr>
        <p:spPr>
          <a:xfrm>
            <a:off x="443662" y="4452866"/>
            <a:ext cx="1472379" cy="423467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</a:p>
        </p:txBody>
      </p:sp>
      <p:sp>
        <p:nvSpPr>
          <p:cNvPr id="19" name="Rektangel 49">
            <a:extLst>
              <a:ext uri="{FF2B5EF4-FFF2-40B4-BE49-F238E27FC236}">
                <a16:creationId xmlns:a16="http://schemas.microsoft.com/office/drawing/2014/main" id="{6B8EC0E7-74DF-4C33-82B5-7407A2E0F009}"/>
              </a:ext>
            </a:extLst>
          </p:cNvPr>
          <p:cNvSpPr/>
          <p:nvPr/>
        </p:nvSpPr>
        <p:spPr>
          <a:xfrm>
            <a:off x="2087859" y="1548214"/>
            <a:ext cx="1168910" cy="42617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160 MW</a:t>
            </a:r>
          </a:p>
        </p:txBody>
      </p:sp>
      <p:sp>
        <p:nvSpPr>
          <p:cNvPr id="22" name="Tekstfelt 58">
            <a:extLst>
              <a:ext uri="{FF2B5EF4-FFF2-40B4-BE49-F238E27FC236}">
                <a16:creationId xmlns:a16="http://schemas.microsoft.com/office/drawing/2014/main" id="{47C392FC-639A-4814-85E1-2ED923F95409}"/>
              </a:ext>
            </a:extLst>
          </p:cNvPr>
          <p:cNvSpPr txBox="1"/>
          <p:nvPr/>
        </p:nvSpPr>
        <p:spPr>
          <a:xfrm>
            <a:off x="3339234" y="1359494"/>
            <a:ext cx="247184" cy="18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22041"/>
            <a:r>
              <a:rPr lang="en-GB" sz="596" dirty="0">
                <a:solidFill>
                  <a:prstClr val="white">
                    <a:lumMod val="75000"/>
                  </a:prstClr>
                </a:solidFill>
                <a:latin typeface="Arial"/>
              </a:rPr>
              <a:t>...</a:t>
            </a:r>
          </a:p>
        </p:txBody>
      </p:sp>
      <p:sp>
        <p:nvSpPr>
          <p:cNvPr id="29" name="Tekstfelt 56">
            <a:extLst>
              <a:ext uri="{FF2B5EF4-FFF2-40B4-BE49-F238E27FC236}">
                <a16:creationId xmlns:a16="http://schemas.microsoft.com/office/drawing/2014/main" id="{6019CC2A-D30C-488D-95A0-1F4F402341C3}"/>
              </a:ext>
            </a:extLst>
          </p:cNvPr>
          <p:cNvSpPr txBox="1"/>
          <p:nvPr/>
        </p:nvSpPr>
        <p:spPr>
          <a:xfrm>
            <a:off x="2006268" y="1307755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1000" dirty="0">
                <a:solidFill>
                  <a:srgbClr val="292929"/>
                </a:solidFill>
                <a:latin typeface="Arial"/>
              </a:rPr>
              <a:t>NORDRE FLINT</a:t>
            </a:r>
          </a:p>
        </p:txBody>
      </p:sp>
      <p:sp>
        <p:nvSpPr>
          <p:cNvPr id="31" name="Rektangel 65">
            <a:extLst>
              <a:ext uri="{FF2B5EF4-FFF2-40B4-BE49-F238E27FC236}">
                <a16:creationId xmlns:a16="http://schemas.microsoft.com/office/drawing/2014/main" id="{97DD948F-5858-44AC-892A-2CADEE358EAF}"/>
              </a:ext>
            </a:extLst>
          </p:cNvPr>
          <p:cNvSpPr/>
          <p:nvPr/>
        </p:nvSpPr>
        <p:spPr>
          <a:xfrm>
            <a:off x="3403089" y="1548214"/>
            <a:ext cx="1168910" cy="42617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250 MW</a:t>
            </a:r>
          </a:p>
        </p:txBody>
      </p:sp>
      <p:sp>
        <p:nvSpPr>
          <p:cNvPr id="32" name="Rektangel 66">
            <a:extLst>
              <a:ext uri="{FF2B5EF4-FFF2-40B4-BE49-F238E27FC236}">
                <a16:creationId xmlns:a16="http://schemas.microsoft.com/office/drawing/2014/main" id="{1402BB9A-6772-4EA5-80BB-3407DF4C337D}"/>
              </a:ext>
            </a:extLst>
          </p:cNvPr>
          <p:cNvSpPr/>
          <p:nvPr/>
        </p:nvSpPr>
        <p:spPr>
          <a:xfrm>
            <a:off x="2087859" y="4452274"/>
            <a:ext cx="248414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 or monopile</a:t>
            </a:r>
          </a:p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(interface level: 3,7 - 4,0 m)</a:t>
            </a:r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felt 68">
            <a:extLst>
              <a:ext uri="{FF2B5EF4-FFF2-40B4-BE49-F238E27FC236}">
                <a16:creationId xmlns:a16="http://schemas.microsoft.com/office/drawing/2014/main" id="{5E2B69A2-2E0B-4C82-A8C6-ABBE164155F4}"/>
              </a:ext>
            </a:extLst>
          </p:cNvPr>
          <p:cNvSpPr txBox="1"/>
          <p:nvPr/>
        </p:nvSpPr>
        <p:spPr>
          <a:xfrm>
            <a:off x="3401381" y="1307755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1000" dirty="0">
                <a:solidFill>
                  <a:srgbClr val="292929"/>
                </a:solidFill>
                <a:latin typeface="Arial"/>
              </a:rPr>
              <a:t>AFLANDSHAGE</a:t>
            </a:r>
          </a:p>
        </p:txBody>
      </p:sp>
      <p:sp>
        <p:nvSpPr>
          <p:cNvPr id="41" name="Rektangel 48">
            <a:extLst>
              <a:ext uri="{FF2B5EF4-FFF2-40B4-BE49-F238E27FC236}">
                <a16:creationId xmlns:a16="http://schemas.microsoft.com/office/drawing/2014/main" id="{1FC68292-243B-4D08-9D18-726109F269E4}"/>
              </a:ext>
            </a:extLst>
          </p:cNvPr>
          <p:cNvSpPr/>
          <p:nvPr/>
        </p:nvSpPr>
        <p:spPr>
          <a:xfrm>
            <a:off x="443662" y="5891303"/>
            <a:ext cx="1472379" cy="407036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O&amp;M hub</a:t>
            </a:r>
          </a:p>
        </p:txBody>
      </p:sp>
      <p:sp>
        <p:nvSpPr>
          <p:cNvPr id="42" name="Rektangel 51">
            <a:extLst>
              <a:ext uri="{FF2B5EF4-FFF2-40B4-BE49-F238E27FC236}">
                <a16:creationId xmlns:a16="http://schemas.microsoft.com/office/drawing/2014/main" id="{D18CFA5B-AD7D-492E-B9E8-AB082FE18EB1}"/>
              </a:ext>
            </a:extLst>
          </p:cNvPr>
          <p:cNvSpPr/>
          <p:nvPr/>
        </p:nvSpPr>
        <p:spPr>
          <a:xfrm>
            <a:off x="2087859" y="5892078"/>
            <a:ext cx="2484140" cy="40587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 / CTV</a:t>
            </a:r>
          </a:p>
        </p:txBody>
      </p:sp>
      <p:sp>
        <p:nvSpPr>
          <p:cNvPr id="58" name="Rektangel 47">
            <a:extLst>
              <a:ext uri="{FF2B5EF4-FFF2-40B4-BE49-F238E27FC236}">
                <a16:creationId xmlns:a16="http://schemas.microsoft.com/office/drawing/2014/main" id="{49F718F5-0A6B-4C5D-AEB3-9F9C8B86F7D4}"/>
              </a:ext>
            </a:extLst>
          </p:cNvPr>
          <p:cNvSpPr/>
          <p:nvPr/>
        </p:nvSpPr>
        <p:spPr>
          <a:xfrm>
            <a:off x="443662" y="5411824"/>
            <a:ext cx="1472379" cy="423467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Cables</a:t>
            </a:r>
          </a:p>
          <a:p>
            <a:pPr algn="ctr" defTabSz="422041"/>
            <a:r>
              <a:rPr lang="en-GB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OSS)</a:t>
            </a:r>
          </a:p>
        </p:txBody>
      </p:sp>
      <p:sp>
        <p:nvSpPr>
          <p:cNvPr id="59" name="Rektangel 50">
            <a:extLst>
              <a:ext uri="{FF2B5EF4-FFF2-40B4-BE49-F238E27FC236}">
                <a16:creationId xmlns:a16="http://schemas.microsoft.com/office/drawing/2014/main" id="{2997A49F-E374-403F-9ECA-66B4AF3971BC}"/>
              </a:ext>
            </a:extLst>
          </p:cNvPr>
          <p:cNvSpPr/>
          <p:nvPr/>
        </p:nvSpPr>
        <p:spPr>
          <a:xfrm>
            <a:off x="2087859" y="5412144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kV (~85 km)</a:t>
            </a:r>
          </a:p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kV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(~55 km)</a:t>
            </a:r>
          </a:p>
        </p:txBody>
      </p:sp>
      <p:sp>
        <p:nvSpPr>
          <p:cNvPr id="61" name="Rektangel 47">
            <a:extLst>
              <a:ext uri="{FF2B5EF4-FFF2-40B4-BE49-F238E27FC236}">
                <a16:creationId xmlns:a16="http://schemas.microsoft.com/office/drawing/2014/main" id="{99B5DE75-F466-4347-B5A0-843C8D06EAD7}"/>
              </a:ext>
            </a:extLst>
          </p:cNvPr>
          <p:cNvSpPr/>
          <p:nvPr/>
        </p:nvSpPr>
        <p:spPr>
          <a:xfrm>
            <a:off x="443662" y="4932345"/>
            <a:ext cx="1472379" cy="423467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connection point</a:t>
            </a:r>
          </a:p>
        </p:txBody>
      </p:sp>
      <p:sp>
        <p:nvSpPr>
          <p:cNvPr id="62" name="Rektangel 50">
            <a:extLst>
              <a:ext uri="{FF2B5EF4-FFF2-40B4-BE49-F238E27FC236}">
                <a16:creationId xmlns:a16="http://schemas.microsoft.com/office/drawing/2014/main" id="{4110F21F-8CBE-4BE9-9444-AB4C55484979}"/>
              </a:ext>
            </a:extLst>
          </p:cNvPr>
          <p:cNvSpPr/>
          <p:nvPr/>
        </p:nvSpPr>
        <p:spPr>
          <a:xfrm>
            <a:off x="2087859" y="4932209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000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Amager</a:t>
            </a:r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Plant</a:t>
            </a:r>
          </a:p>
        </p:txBody>
      </p:sp>
      <p:sp>
        <p:nvSpPr>
          <p:cNvPr id="63" name="Rektangel 66">
            <a:extLst>
              <a:ext uri="{FF2B5EF4-FFF2-40B4-BE49-F238E27FC236}">
                <a16:creationId xmlns:a16="http://schemas.microsoft.com/office/drawing/2014/main" id="{3D550764-0ADA-42EC-BC3E-1718EE1653D9}"/>
              </a:ext>
            </a:extLst>
          </p:cNvPr>
          <p:cNvSpPr/>
          <p:nvPr/>
        </p:nvSpPr>
        <p:spPr>
          <a:xfrm>
            <a:off x="3403089" y="4932209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 </a:t>
            </a:r>
            <a:r>
              <a:rPr lang="en-GB" sz="1000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Avedøre</a:t>
            </a:r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Plant</a:t>
            </a:r>
          </a:p>
        </p:txBody>
      </p:sp>
      <p:sp>
        <p:nvSpPr>
          <p:cNvPr id="67" name="Rektangel 47">
            <a:extLst>
              <a:ext uri="{FF2B5EF4-FFF2-40B4-BE49-F238E27FC236}">
                <a16:creationId xmlns:a16="http://schemas.microsoft.com/office/drawing/2014/main" id="{1F000225-B3E7-445B-95D6-4109D963BBE6}"/>
              </a:ext>
            </a:extLst>
          </p:cNvPr>
          <p:cNvSpPr/>
          <p:nvPr/>
        </p:nvSpPr>
        <p:spPr>
          <a:xfrm>
            <a:off x="443662" y="2518922"/>
            <a:ext cx="1472379" cy="423467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depths</a:t>
            </a:r>
          </a:p>
        </p:txBody>
      </p:sp>
      <p:sp>
        <p:nvSpPr>
          <p:cNvPr id="68" name="Rektangel 50">
            <a:extLst>
              <a:ext uri="{FF2B5EF4-FFF2-40B4-BE49-F238E27FC236}">
                <a16:creationId xmlns:a16="http://schemas.microsoft.com/office/drawing/2014/main" id="{B9295E45-752E-44FA-BCB7-62BECE858836}"/>
              </a:ext>
            </a:extLst>
          </p:cNvPr>
          <p:cNvSpPr/>
          <p:nvPr/>
        </p:nvSpPr>
        <p:spPr>
          <a:xfrm>
            <a:off x="2087859" y="2510892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~2,6 - 17 m</a:t>
            </a:r>
          </a:p>
        </p:txBody>
      </p:sp>
      <p:sp>
        <p:nvSpPr>
          <p:cNvPr id="69" name="Rektangel 66">
            <a:extLst>
              <a:ext uri="{FF2B5EF4-FFF2-40B4-BE49-F238E27FC236}">
                <a16:creationId xmlns:a16="http://schemas.microsoft.com/office/drawing/2014/main" id="{B4F9AF24-4A18-492D-9F3F-716EBFB8CC3D}"/>
              </a:ext>
            </a:extLst>
          </p:cNvPr>
          <p:cNvSpPr/>
          <p:nvPr/>
        </p:nvSpPr>
        <p:spPr>
          <a:xfrm>
            <a:off x="3403089" y="2510892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~11 - 20 m</a:t>
            </a:r>
          </a:p>
        </p:txBody>
      </p:sp>
      <p:sp>
        <p:nvSpPr>
          <p:cNvPr id="70" name="Rektangel 41">
            <a:extLst>
              <a:ext uri="{FF2B5EF4-FFF2-40B4-BE49-F238E27FC236}">
                <a16:creationId xmlns:a16="http://schemas.microsoft.com/office/drawing/2014/main" id="{DACDFC74-935A-485C-B556-C2A9C73DDF34}"/>
              </a:ext>
            </a:extLst>
          </p:cNvPr>
          <p:cNvSpPr/>
          <p:nvPr/>
        </p:nvSpPr>
        <p:spPr>
          <a:xfrm>
            <a:off x="443662" y="3965373"/>
            <a:ext cx="1472379" cy="431481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height</a:t>
            </a:r>
          </a:p>
        </p:txBody>
      </p:sp>
      <p:sp>
        <p:nvSpPr>
          <p:cNvPr id="71" name="Rektangel 59">
            <a:extLst>
              <a:ext uri="{FF2B5EF4-FFF2-40B4-BE49-F238E27FC236}">
                <a16:creationId xmlns:a16="http://schemas.microsoft.com/office/drawing/2014/main" id="{B0C76485-9CE6-42C7-8E46-CB177A24E139}"/>
              </a:ext>
            </a:extLst>
          </p:cNvPr>
          <p:cNvSpPr/>
          <p:nvPr/>
        </p:nvSpPr>
        <p:spPr>
          <a:xfrm>
            <a:off x="2087859" y="3950697"/>
            <a:ext cx="2484140" cy="4351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</a:p>
          <a:p>
            <a:pPr algn="ctr" defTabSz="422041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20 m</a:t>
            </a:r>
          </a:p>
        </p:txBody>
      </p:sp>
      <p:sp>
        <p:nvSpPr>
          <p:cNvPr id="72" name="Rektangel 50">
            <a:extLst>
              <a:ext uri="{FF2B5EF4-FFF2-40B4-BE49-F238E27FC236}">
                <a16:creationId xmlns:a16="http://schemas.microsoft.com/office/drawing/2014/main" id="{1CD79F16-A9D8-4CA9-9FE4-1FB57AA3B8B2}"/>
              </a:ext>
            </a:extLst>
          </p:cNvPr>
          <p:cNvSpPr/>
          <p:nvPr/>
        </p:nvSpPr>
        <p:spPr>
          <a:xfrm>
            <a:off x="2087859" y="3470762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~14 km</a:t>
            </a:r>
          </a:p>
        </p:txBody>
      </p:sp>
      <p:sp>
        <p:nvSpPr>
          <p:cNvPr id="73" name="Rektangel 66">
            <a:extLst>
              <a:ext uri="{FF2B5EF4-FFF2-40B4-BE49-F238E27FC236}">
                <a16:creationId xmlns:a16="http://schemas.microsoft.com/office/drawing/2014/main" id="{691DB594-3B1B-479E-BABD-F09D5212545E}"/>
              </a:ext>
            </a:extLst>
          </p:cNvPr>
          <p:cNvSpPr/>
          <p:nvPr/>
        </p:nvSpPr>
        <p:spPr>
          <a:xfrm>
            <a:off x="3403089" y="3470762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~17 km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C2CEC2-3D51-409D-9D1E-633517AE9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148" y="1543519"/>
            <a:ext cx="3254984" cy="23212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967FAF5-57D1-4E86-8E36-22CF41C27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148" y="4051049"/>
            <a:ext cx="3254984" cy="2340013"/>
          </a:xfrm>
          <a:prstGeom prst="rect">
            <a:avLst/>
          </a:prstGeom>
        </p:spPr>
      </p:pic>
      <p:sp>
        <p:nvSpPr>
          <p:cNvPr id="49" name="Tekstfelt 58">
            <a:extLst>
              <a:ext uri="{FF2B5EF4-FFF2-40B4-BE49-F238E27FC236}">
                <a16:creationId xmlns:a16="http://schemas.microsoft.com/office/drawing/2014/main" id="{7B2EA752-B926-4B5B-A737-0F7A1926FD2F}"/>
              </a:ext>
            </a:extLst>
          </p:cNvPr>
          <p:cNvSpPr txBox="1"/>
          <p:nvPr/>
        </p:nvSpPr>
        <p:spPr>
          <a:xfrm>
            <a:off x="6348901" y="1359494"/>
            <a:ext cx="247184" cy="18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22041"/>
            <a:r>
              <a:rPr lang="en-GB" sz="596" dirty="0">
                <a:solidFill>
                  <a:prstClr val="white">
                    <a:lumMod val="75000"/>
                  </a:prstClr>
                </a:solidFill>
                <a:latin typeface="Arial"/>
              </a:rPr>
              <a:t>...</a:t>
            </a:r>
          </a:p>
        </p:txBody>
      </p:sp>
      <p:sp>
        <p:nvSpPr>
          <p:cNvPr id="50" name="Tekstfelt 56">
            <a:extLst>
              <a:ext uri="{FF2B5EF4-FFF2-40B4-BE49-F238E27FC236}">
                <a16:creationId xmlns:a16="http://schemas.microsoft.com/office/drawing/2014/main" id="{4EEEA9D0-6BDE-4DD3-ABF8-79DACAE8D8D5}"/>
              </a:ext>
            </a:extLst>
          </p:cNvPr>
          <p:cNvSpPr txBox="1"/>
          <p:nvPr/>
        </p:nvSpPr>
        <p:spPr>
          <a:xfrm>
            <a:off x="5015935" y="1328075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800" dirty="0">
                <a:solidFill>
                  <a:srgbClr val="292929"/>
                </a:solidFill>
                <a:latin typeface="Arial"/>
              </a:rPr>
              <a:t>NORDRE FLINT</a:t>
            </a:r>
          </a:p>
        </p:txBody>
      </p:sp>
      <p:sp>
        <p:nvSpPr>
          <p:cNvPr id="51" name="Tekstfelt 68">
            <a:extLst>
              <a:ext uri="{FF2B5EF4-FFF2-40B4-BE49-F238E27FC236}">
                <a16:creationId xmlns:a16="http://schemas.microsoft.com/office/drawing/2014/main" id="{E7C7551D-B3D2-4363-99B5-D9CD01493AF6}"/>
              </a:ext>
            </a:extLst>
          </p:cNvPr>
          <p:cNvSpPr txBox="1"/>
          <p:nvPr/>
        </p:nvSpPr>
        <p:spPr>
          <a:xfrm>
            <a:off x="4983333" y="3872009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700" b="1"/>
            </a:lvl1pPr>
          </a:lstStyle>
          <a:p>
            <a:pPr defTabSz="422041"/>
            <a:r>
              <a:rPr lang="en-GB" sz="800" dirty="0">
                <a:solidFill>
                  <a:srgbClr val="292929"/>
                </a:solidFill>
                <a:latin typeface="Arial"/>
              </a:rPr>
              <a:t>AFLANDSHAGE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8CF0E6-0561-4B94-91C4-2C9337D683C5}"/>
              </a:ext>
            </a:extLst>
          </p:cNvPr>
          <p:cNvSpPr txBox="1"/>
          <p:nvPr/>
        </p:nvSpPr>
        <p:spPr>
          <a:xfrm>
            <a:off x="6044100" y="2027423"/>
            <a:ext cx="88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Cable corridor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DE8D886-3E0A-48D0-85D1-F2D63E324F61}"/>
              </a:ext>
            </a:extLst>
          </p:cNvPr>
          <p:cNvSpPr txBox="1"/>
          <p:nvPr/>
        </p:nvSpPr>
        <p:spPr>
          <a:xfrm>
            <a:off x="7086599" y="2246289"/>
            <a:ext cx="88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Project area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2EE6FB6-D282-4180-A7BA-B0CDF2340BAA}"/>
              </a:ext>
            </a:extLst>
          </p:cNvPr>
          <p:cNvSpPr txBox="1"/>
          <p:nvPr/>
        </p:nvSpPr>
        <p:spPr>
          <a:xfrm>
            <a:off x="6242382" y="4681207"/>
            <a:ext cx="88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Cable corridor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B75F5CC-0D96-4E6C-AC63-128B8C06F4AF}"/>
              </a:ext>
            </a:extLst>
          </p:cNvPr>
          <p:cNvSpPr txBox="1"/>
          <p:nvPr/>
        </p:nvSpPr>
        <p:spPr>
          <a:xfrm>
            <a:off x="6079626" y="5536134"/>
            <a:ext cx="88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Project area</a:t>
            </a:r>
          </a:p>
        </p:txBody>
      </p:sp>
      <p:sp>
        <p:nvSpPr>
          <p:cNvPr id="43" name="Rektangel 47">
            <a:extLst>
              <a:ext uri="{FF2B5EF4-FFF2-40B4-BE49-F238E27FC236}">
                <a16:creationId xmlns:a16="http://schemas.microsoft.com/office/drawing/2014/main" id="{D0D02F75-B6E7-4D27-BAC1-45574A04CE73}"/>
              </a:ext>
            </a:extLst>
          </p:cNvPr>
          <p:cNvSpPr/>
          <p:nvPr/>
        </p:nvSpPr>
        <p:spPr>
          <a:xfrm>
            <a:off x="443662" y="2998401"/>
            <a:ext cx="1472379" cy="423467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tIns="45720" rIns="30675" bIns="45720" rtlCol="0" anchor="ctr"/>
          <a:lstStyle/>
          <a:p>
            <a:pPr algn="ctr" defTabSz="422041"/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wind</a:t>
            </a:r>
          </a:p>
          <a:p>
            <a:pPr algn="ctr" defTabSz="422041"/>
            <a:r>
              <a:rPr lang="en-GB" sz="1000">
                <a:latin typeface="Arial"/>
                <a:cs typeface="Arial"/>
              </a:rPr>
              <a:t>@ 120m</a:t>
            </a: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ktangel 50">
            <a:extLst>
              <a:ext uri="{FF2B5EF4-FFF2-40B4-BE49-F238E27FC236}">
                <a16:creationId xmlns:a16="http://schemas.microsoft.com/office/drawing/2014/main" id="{34B63F7F-9DC7-48C0-950A-3472CF121170}"/>
              </a:ext>
            </a:extLst>
          </p:cNvPr>
          <p:cNvSpPr/>
          <p:nvPr/>
        </p:nvSpPr>
        <p:spPr>
          <a:xfrm>
            <a:off x="2087859" y="2990827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tIns="45720" rIns="30675" bIns="45720" rtlCol="0" anchor="ctr"/>
          <a:lstStyle/>
          <a:p>
            <a:pPr algn="ctr" defTabSz="422041"/>
            <a:r>
              <a:rPr lang="en-GB" sz="1000" b="1">
                <a:solidFill>
                  <a:schemeClr val="tx1"/>
                </a:solidFill>
                <a:latin typeface="Arial"/>
                <a:cs typeface="Arial"/>
              </a:rPr>
              <a:t>8,2 m/s</a:t>
            </a:r>
          </a:p>
        </p:txBody>
      </p:sp>
      <p:sp>
        <p:nvSpPr>
          <p:cNvPr id="45" name="Rektangel 66">
            <a:extLst>
              <a:ext uri="{FF2B5EF4-FFF2-40B4-BE49-F238E27FC236}">
                <a16:creationId xmlns:a16="http://schemas.microsoft.com/office/drawing/2014/main" id="{9624B200-A715-4AA0-9176-75AA6EF6404D}"/>
              </a:ext>
            </a:extLst>
          </p:cNvPr>
          <p:cNvSpPr/>
          <p:nvPr/>
        </p:nvSpPr>
        <p:spPr>
          <a:xfrm>
            <a:off x="3403089" y="2990827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tIns="45720" rIns="30675" bIns="45720" rtlCol="0" anchor="ctr"/>
          <a:lstStyle/>
          <a:p>
            <a:pPr algn="ctr" defTabSz="422041"/>
            <a:r>
              <a:rPr lang="en-GB" sz="1000" b="1">
                <a:solidFill>
                  <a:schemeClr val="tx1"/>
                </a:solidFill>
                <a:latin typeface="Arial"/>
                <a:cs typeface="Arial"/>
              </a:rPr>
              <a:t>8,9 </a:t>
            </a:r>
            <a:r>
              <a:rPr lang="en-GB" sz="1000" b="1" dirty="0">
                <a:solidFill>
                  <a:schemeClr val="tx1"/>
                </a:solidFill>
                <a:latin typeface="Arial"/>
                <a:cs typeface="Arial"/>
              </a:rPr>
              <a:t>m/s</a:t>
            </a:r>
          </a:p>
        </p:txBody>
      </p:sp>
      <p:sp>
        <p:nvSpPr>
          <p:cNvPr id="47" name="Rektangel 50">
            <a:extLst>
              <a:ext uri="{FF2B5EF4-FFF2-40B4-BE49-F238E27FC236}">
                <a16:creationId xmlns:a16="http://schemas.microsoft.com/office/drawing/2014/main" id="{5ECFD96B-915F-415E-B10A-9A3E021E4B96}"/>
              </a:ext>
            </a:extLst>
          </p:cNvPr>
          <p:cNvSpPr/>
          <p:nvPr/>
        </p:nvSpPr>
        <p:spPr>
          <a:xfrm>
            <a:off x="3401381" y="5412144"/>
            <a:ext cx="1168910" cy="4135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675" rIns="30675" rtlCol="0" anchor="ctr"/>
          <a:lstStyle/>
          <a:p>
            <a:pPr algn="ctr" defTabSz="422041"/>
            <a:r>
              <a:rPr lang="en-GB" sz="1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kV (~160 km) 66 kV</a:t>
            </a:r>
            <a:r>
              <a:rPr lang="en-GB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(~90 km)</a:t>
            </a:r>
          </a:p>
        </p:txBody>
      </p:sp>
    </p:spTree>
    <p:extLst>
      <p:ext uri="{BB962C8B-B14F-4D97-AF65-F5344CB8AC3E}">
        <p14:creationId xmlns:p14="http://schemas.microsoft.com/office/powerpoint/2010/main" val="238984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7544F2F-8839-46A1-846C-B9157BE9A7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7544F2F-8839-46A1-846C-B9157BE9A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F26DE91-4180-48B2-8AAE-67FC419957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7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5AD427-0803-4622-B695-48F17A19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HOFOR‘s objective is to run a lean and efficient project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6E2AEA-A3A0-4392-BDD0-41C84BF1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A5878-C48F-4C2A-B1D1-DA6CA1A0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43E4F2-D505-4CF1-92EA-4EFB5DE1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A83DB46-534B-4B8C-8DFB-331F35434F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6F9BAC3E-93DE-48BC-86A8-4BC8D8DA61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Rektangel 43">
            <a:extLst>
              <a:ext uri="{FF2B5EF4-FFF2-40B4-BE49-F238E27FC236}">
                <a16:creationId xmlns:a16="http://schemas.microsoft.com/office/drawing/2014/main" id="{19001ACE-DE56-435A-9B4E-F45780E28B49}"/>
              </a:ext>
            </a:extLst>
          </p:cNvPr>
          <p:cNvSpPr/>
          <p:nvPr/>
        </p:nvSpPr>
        <p:spPr>
          <a:xfrm>
            <a:off x="3037840" y="1587749"/>
            <a:ext cx="5700972" cy="927617"/>
          </a:xfrm>
          <a:prstGeom prst="rect">
            <a:avLst/>
          </a:prstGeom>
          <a:noFill/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defTabSz="422041"/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shall be built with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technology</a:t>
            </a:r>
          </a:p>
        </p:txBody>
      </p:sp>
      <p:sp>
        <p:nvSpPr>
          <p:cNvPr id="20" name="Rektangel 46">
            <a:extLst>
              <a:ext uri="{FF2B5EF4-FFF2-40B4-BE49-F238E27FC236}">
                <a16:creationId xmlns:a16="http://schemas.microsoft.com/office/drawing/2014/main" id="{F717185F-D06A-4E9F-8160-1A04BD7DCBBD}"/>
              </a:ext>
            </a:extLst>
          </p:cNvPr>
          <p:cNvSpPr/>
          <p:nvPr/>
        </p:nvSpPr>
        <p:spPr>
          <a:xfrm>
            <a:off x="443662" y="1580477"/>
            <a:ext cx="2502738" cy="93489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30675" rtlCol="0" anchor="ctr"/>
          <a:lstStyle/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</a:p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  <p:sp>
        <p:nvSpPr>
          <p:cNvPr id="21" name="Rektangel 43">
            <a:extLst>
              <a:ext uri="{FF2B5EF4-FFF2-40B4-BE49-F238E27FC236}">
                <a16:creationId xmlns:a16="http://schemas.microsoft.com/office/drawing/2014/main" id="{9CD75F0A-CB66-4BFA-BE7A-5F1EE947F76C}"/>
              </a:ext>
            </a:extLst>
          </p:cNvPr>
          <p:cNvSpPr/>
          <p:nvPr/>
        </p:nvSpPr>
        <p:spPr>
          <a:xfrm>
            <a:off x="3037840" y="2865408"/>
            <a:ext cx="5700972" cy="927617"/>
          </a:xfrm>
          <a:prstGeom prst="rect">
            <a:avLst/>
          </a:prstGeom>
          <a:noFill/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defTabSz="422041"/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lean and efficient project delivery model,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HOFOR relies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competent/ expert suppliers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whom will have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</p:txBody>
      </p:sp>
      <p:sp>
        <p:nvSpPr>
          <p:cNvPr id="22" name="Rektangel 46">
            <a:extLst>
              <a:ext uri="{FF2B5EF4-FFF2-40B4-BE49-F238E27FC236}">
                <a16:creationId xmlns:a16="http://schemas.microsoft.com/office/drawing/2014/main" id="{F15BAB0B-2405-476A-B87C-AF7B7C9B1838}"/>
              </a:ext>
            </a:extLst>
          </p:cNvPr>
          <p:cNvSpPr/>
          <p:nvPr/>
        </p:nvSpPr>
        <p:spPr>
          <a:xfrm>
            <a:off x="443662" y="2858136"/>
            <a:ext cx="2502738" cy="93489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30675" rtlCol="0" anchor="ctr"/>
          <a:lstStyle/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</a:p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delivery</a:t>
            </a:r>
          </a:p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</a:p>
        </p:txBody>
      </p:sp>
      <p:sp>
        <p:nvSpPr>
          <p:cNvPr id="23" name="Rektangel 43">
            <a:extLst>
              <a:ext uri="{FF2B5EF4-FFF2-40B4-BE49-F238E27FC236}">
                <a16:creationId xmlns:a16="http://schemas.microsoft.com/office/drawing/2014/main" id="{3D65E2B2-B9AA-4B10-B357-9E84FA9FC904}"/>
              </a:ext>
            </a:extLst>
          </p:cNvPr>
          <p:cNvSpPr/>
          <p:nvPr/>
        </p:nvSpPr>
        <p:spPr>
          <a:xfrm>
            <a:off x="3037840" y="4114464"/>
            <a:ext cx="5700972" cy="927617"/>
          </a:xfrm>
          <a:prstGeom prst="rect">
            <a:avLst/>
          </a:prstGeom>
          <a:noFill/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defTabSz="422041"/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a lean and efficient project execution,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HOFOR focuses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limiting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interface </a:t>
            </a:r>
            <a:r>
              <a:rPr lang="en-GB" sz="12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project</a:t>
            </a:r>
          </a:p>
        </p:txBody>
      </p:sp>
      <p:sp>
        <p:nvSpPr>
          <p:cNvPr id="24" name="Rektangel 46">
            <a:extLst>
              <a:ext uri="{FF2B5EF4-FFF2-40B4-BE49-F238E27FC236}">
                <a16:creationId xmlns:a16="http://schemas.microsoft.com/office/drawing/2014/main" id="{65FD08DD-FE20-48D5-A456-EBD89F207E92}"/>
              </a:ext>
            </a:extLst>
          </p:cNvPr>
          <p:cNvSpPr/>
          <p:nvPr/>
        </p:nvSpPr>
        <p:spPr>
          <a:xfrm>
            <a:off x="443662" y="4107192"/>
            <a:ext cx="2502738" cy="93489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30675" rtlCol="0" anchor="ctr"/>
          <a:lstStyle/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</a:p>
          <a:p>
            <a:pPr algn="ctr" defTabSz="422041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</a:p>
        </p:txBody>
      </p:sp>
      <p:pic>
        <p:nvPicPr>
          <p:cNvPr id="14" name="Graphic 32" descr="Puzzle pieces">
            <a:extLst>
              <a:ext uri="{FF2B5EF4-FFF2-40B4-BE49-F238E27FC236}">
                <a16:creationId xmlns:a16="http://schemas.microsoft.com/office/drawing/2014/main" id="{23E88F4D-084A-42FC-A321-0160F4D5F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9750" y="4171771"/>
            <a:ext cx="723622" cy="723622"/>
          </a:xfrm>
          <a:prstGeom prst="rect">
            <a:avLst/>
          </a:prstGeom>
        </p:spPr>
      </p:pic>
      <p:pic>
        <p:nvPicPr>
          <p:cNvPr id="29" name="Graphic 7" descr="Head with gears">
            <a:extLst>
              <a:ext uri="{FF2B5EF4-FFF2-40B4-BE49-F238E27FC236}">
                <a16:creationId xmlns:a16="http://schemas.microsoft.com/office/drawing/2014/main" id="{1D19B7C5-9B48-45BD-AA30-B1C5302206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9750" y="2959358"/>
            <a:ext cx="675280" cy="675280"/>
          </a:xfrm>
          <a:prstGeom prst="rect">
            <a:avLst/>
          </a:prstGeom>
        </p:spPr>
      </p:pic>
      <p:pic>
        <p:nvPicPr>
          <p:cNvPr id="26" name="Graphic 16">
            <a:extLst>
              <a:ext uri="{FF2B5EF4-FFF2-40B4-BE49-F238E27FC236}">
                <a16:creationId xmlns:a16="http://schemas.microsoft.com/office/drawing/2014/main" id="{850CA283-E8D2-427F-AF85-4113062639F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79666" y="1751734"/>
            <a:ext cx="592375" cy="5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E4B734D4-DF00-459D-B12F-7E137C8441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think-cell Folie" r:id="rId6" imgW="395" imgH="394" progId="TCLayout.ActiveDocument.1">
                  <p:embed/>
                </p:oleObj>
              </mc:Choice>
              <mc:Fallback>
                <p:oleObj name="think-cell Folie" r:id="rId6" imgW="395" imgH="394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E4B734D4-DF00-459D-B12F-7E137C844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8B585322-BF99-4CD9-B331-45F677E96F6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6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7FA05D-707E-4120-AA3B-F72286B0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buClr>
                <a:srgbClr val="8EC02E"/>
              </a:buClr>
            </a:pPr>
            <a:r>
              <a:rPr lang="en-GB" sz="2600" dirty="0"/>
              <a:t>In Denmark, Energinet.dk owns the grid from 132 kV - projects connect directly to the grid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4CCF28-E0FE-4E27-AFD5-C3D875EC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3B2544-85B4-46F9-A0B6-ACBAAAAC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200CA2-288C-466A-BF61-75847CFC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12" name="Rectangle 82">
            <a:extLst>
              <a:ext uri="{FF2B5EF4-FFF2-40B4-BE49-F238E27FC236}">
                <a16:creationId xmlns:a16="http://schemas.microsoft.com/office/drawing/2014/main" id="{7A98415B-6912-458B-A21C-0690BD05D3B3}"/>
              </a:ext>
            </a:extLst>
          </p:cNvPr>
          <p:cNvSpPr/>
          <p:nvPr/>
        </p:nvSpPr>
        <p:spPr>
          <a:xfrm>
            <a:off x="427945" y="1641298"/>
            <a:ext cx="8345549" cy="1572948"/>
          </a:xfrm>
          <a:prstGeom prst="rect">
            <a:avLst/>
          </a:prstGeom>
          <a:solidFill>
            <a:srgbClr val="EDF1F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83">
            <a:extLst>
              <a:ext uri="{FF2B5EF4-FFF2-40B4-BE49-F238E27FC236}">
                <a16:creationId xmlns:a16="http://schemas.microsoft.com/office/drawing/2014/main" id="{37F7D6A4-405E-4637-B8FC-DC70E9AB8F03}"/>
              </a:ext>
            </a:extLst>
          </p:cNvPr>
          <p:cNvSpPr/>
          <p:nvPr/>
        </p:nvSpPr>
        <p:spPr bwMode="auto">
          <a:xfrm>
            <a:off x="8108154" y="1919337"/>
            <a:ext cx="90000" cy="36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rapezoid 30">
            <a:extLst>
              <a:ext uri="{FF2B5EF4-FFF2-40B4-BE49-F238E27FC236}">
                <a16:creationId xmlns:a16="http://schemas.microsoft.com/office/drawing/2014/main" id="{1B179B66-80A5-4919-A7DB-442B4D9D44E1}"/>
              </a:ext>
            </a:extLst>
          </p:cNvPr>
          <p:cNvSpPr/>
          <p:nvPr/>
        </p:nvSpPr>
        <p:spPr>
          <a:xfrm>
            <a:off x="8114582" y="2039020"/>
            <a:ext cx="77144" cy="612000"/>
          </a:xfrm>
          <a:prstGeom prst="trapezoid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: Rounded Corners 31">
            <a:extLst>
              <a:ext uri="{FF2B5EF4-FFF2-40B4-BE49-F238E27FC236}">
                <a16:creationId xmlns:a16="http://schemas.microsoft.com/office/drawing/2014/main" id="{9C244A6B-26C2-4441-A807-90BC6806BE15}"/>
              </a:ext>
            </a:extLst>
          </p:cNvPr>
          <p:cNvSpPr/>
          <p:nvPr/>
        </p:nvSpPr>
        <p:spPr>
          <a:xfrm>
            <a:off x="8094384" y="1951494"/>
            <a:ext cx="117541" cy="8752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rapezoid 34">
            <a:extLst>
              <a:ext uri="{FF2B5EF4-FFF2-40B4-BE49-F238E27FC236}">
                <a16:creationId xmlns:a16="http://schemas.microsoft.com/office/drawing/2014/main" id="{C85F9511-FB56-488C-9A9F-7F3D6B7037AD}"/>
              </a:ext>
            </a:extLst>
          </p:cNvPr>
          <p:cNvSpPr/>
          <p:nvPr/>
        </p:nvSpPr>
        <p:spPr>
          <a:xfrm rot="10800000">
            <a:off x="8135154" y="2013531"/>
            <a:ext cx="36000" cy="504000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Oval 35">
            <a:extLst>
              <a:ext uri="{FF2B5EF4-FFF2-40B4-BE49-F238E27FC236}">
                <a16:creationId xmlns:a16="http://schemas.microsoft.com/office/drawing/2014/main" id="{54DCE52C-F276-453B-91DE-BDC2CE0458C3}"/>
              </a:ext>
            </a:extLst>
          </p:cNvPr>
          <p:cNvSpPr/>
          <p:nvPr/>
        </p:nvSpPr>
        <p:spPr>
          <a:xfrm>
            <a:off x="8126154" y="1968256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rapezoid 34">
            <a:extLst>
              <a:ext uri="{FF2B5EF4-FFF2-40B4-BE49-F238E27FC236}">
                <a16:creationId xmlns:a16="http://schemas.microsoft.com/office/drawing/2014/main" id="{E3C9EC2D-82D4-4812-956F-DF4937A58F31}"/>
              </a:ext>
            </a:extLst>
          </p:cNvPr>
          <p:cNvSpPr/>
          <p:nvPr/>
        </p:nvSpPr>
        <p:spPr>
          <a:xfrm rot="18000000">
            <a:off x="7889124" y="1604469"/>
            <a:ext cx="36000" cy="504825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rapezoid 34">
            <a:extLst>
              <a:ext uri="{FF2B5EF4-FFF2-40B4-BE49-F238E27FC236}">
                <a16:creationId xmlns:a16="http://schemas.microsoft.com/office/drawing/2014/main" id="{AB9780E2-CE57-46BB-B39D-4F2728E7437E}"/>
              </a:ext>
            </a:extLst>
          </p:cNvPr>
          <p:cNvSpPr/>
          <p:nvPr/>
        </p:nvSpPr>
        <p:spPr>
          <a:xfrm rot="3600000">
            <a:off x="8374377" y="1611590"/>
            <a:ext cx="36000" cy="504000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Rectangle 102">
            <a:extLst>
              <a:ext uri="{FF2B5EF4-FFF2-40B4-BE49-F238E27FC236}">
                <a16:creationId xmlns:a16="http://schemas.microsoft.com/office/drawing/2014/main" id="{31D2D0AF-5BD0-4F07-B7CC-A0DE59DCA992}"/>
              </a:ext>
            </a:extLst>
          </p:cNvPr>
          <p:cNvSpPr/>
          <p:nvPr/>
        </p:nvSpPr>
        <p:spPr bwMode="auto">
          <a:xfrm>
            <a:off x="2613208" y="2792264"/>
            <a:ext cx="6075947" cy="221616"/>
          </a:xfrm>
          <a:prstGeom prst="rect">
            <a:avLst/>
          </a:prstGeom>
          <a:solidFill>
            <a:srgbClr val="73AACE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Rectangle 103">
            <a:extLst>
              <a:ext uri="{FF2B5EF4-FFF2-40B4-BE49-F238E27FC236}">
                <a16:creationId xmlns:a16="http://schemas.microsoft.com/office/drawing/2014/main" id="{AC336692-4B52-4452-B288-0A6CFC197ABD}"/>
              </a:ext>
            </a:extLst>
          </p:cNvPr>
          <p:cNvSpPr/>
          <p:nvPr/>
        </p:nvSpPr>
        <p:spPr bwMode="auto">
          <a:xfrm>
            <a:off x="501139" y="2614298"/>
            <a:ext cx="3201339" cy="399582"/>
          </a:xfrm>
          <a:prstGeom prst="rect">
            <a:avLst/>
          </a:prstGeom>
          <a:solidFill>
            <a:srgbClr val="6D95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Right Triangle 104">
            <a:extLst>
              <a:ext uri="{FF2B5EF4-FFF2-40B4-BE49-F238E27FC236}">
                <a16:creationId xmlns:a16="http://schemas.microsoft.com/office/drawing/2014/main" id="{49449B14-E473-4B5E-BF47-C3E2CD2579CF}"/>
              </a:ext>
            </a:extLst>
          </p:cNvPr>
          <p:cNvSpPr/>
          <p:nvPr/>
        </p:nvSpPr>
        <p:spPr bwMode="auto">
          <a:xfrm>
            <a:off x="3702478" y="2614280"/>
            <a:ext cx="248075" cy="399600"/>
          </a:xfrm>
          <a:prstGeom prst="rtTriangle">
            <a:avLst/>
          </a:prstGeom>
          <a:solidFill>
            <a:srgbClr val="6D95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Arc 105">
            <a:extLst>
              <a:ext uri="{FF2B5EF4-FFF2-40B4-BE49-F238E27FC236}">
                <a16:creationId xmlns:a16="http://schemas.microsoft.com/office/drawing/2014/main" id="{0FB1D6D7-C791-4DBF-B16C-247FE840551D}"/>
              </a:ext>
            </a:extLst>
          </p:cNvPr>
          <p:cNvSpPr/>
          <p:nvPr/>
        </p:nvSpPr>
        <p:spPr bwMode="auto">
          <a:xfrm rot="5400000">
            <a:off x="7466897" y="2478385"/>
            <a:ext cx="529390" cy="583531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Arc 106">
            <a:extLst>
              <a:ext uri="{FF2B5EF4-FFF2-40B4-BE49-F238E27FC236}">
                <a16:creationId xmlns:a16="http://schemas.microsoft.com/office/drawing/2014/main" id="{35778349-D778-41A7-BA74-5F8B85BE8169}"/>
              </a:ext>
            </a:extLst>
          </p:cNvPr>
          <p:cNvSpPr/>
          <p:nvPr/>
        </p:nvSpPr>
        <p:spPr bwMode="auto">
          <a:xfrm rot="16200000" flipH="1">
            <a:off x="6067977" y="2478385"/>
            <a:ext cx="529390" cy="583531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Arc 107">
            <a:extLst>
              <a:ext uri="{FF2B5EF4-FFF2-40B4-BE49-F238E27FC236}">
                <a16:creationId xmlns:a16="http://schemas.microsoft.com/office/drawing/2014/main" id="{C6C0A3E8-B4F6-4EA9-B49F-A286138AE0EA}"/>
              </a:ext>
            </a:extLst>
          </p:cNvPr>
          <p:cNvSpPr/>
          <p:nvPr/>
        </p:nvSpPr>
        <p:spPr bwMode="auto">
          <a:xfrm rot="5400000">
            <a:off x="5263194" y="2446150"/>
            <a:ext cx="529390" cy="6480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Arc 110">
            <a:extLst>
              <a:ext uri="{FF2B5EF4-FFF2-40B4-BE49-F238E27FC236}">
                <a16:creationId xmlns:a16="http://schemas.microsoft.com/office/drawing/2014/main" id="{EF23C991-3C85-4290-BFBA-7A48A389C88F}"/>
              </a:ext>
            </a:extLst>
          </p:cNvPr>
          <p:cNvSpPr/>
          <p:nvPr/>
        </p:nvSpPr>
        <p:spPr bwMode="auto">
          <a:xfrm rot="16200000" flipH="1">
            <a:off x="3649671" y="2382342"/>
            <a:ext cx="504000" cy="80101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1" name="Straight Connector 111">
            <a:extLst>
              <a:ext uri="{FF2B5EF4-FFF2-40B4-BE49-F238E27FC236}">
                <a16:creationId xmlns:a16="http://schemas.microsoft.com/office/drawing/2014/main" id="{F62CA5C7-124F-4BA0-86AD-9469FC81C9B5}"/>
              </a:ext>
            </a:extLst>
          </p:cNvPr>
          <p:cNvCxnSpPr>
            <a:cxnSpLocks/>
            <a:endCxn id="40" idx="2"/>
          </p:cNvCxnSpPr>
          <p:nvPr/>
        </p:nvCxnSpPr>
        <p:spPr bwMode="auto">
          <a:xfrm flipH="1">
            <a:off x="3901671" y="3034847"/>
            <a:ext cx="14023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112">
            <a:extLst>
              <a:ext uri="{FF2B5EF4-FFF2-40B4-BE49-F238E27FC236}">
                <a16:creationId xmlns:a16="http://schemas.microsoft.com/office/drawing/2014/main" id="{145D4722-DCF9-414B-AFC2-A5C6E78FCD54}"/>
              </a:ext>
            </a:extLst>
          </p:cNvPr>
          <p:cNvCxnSpPr>
            <a:cxnSpLocks/>
            <a:stCxn id="35" idx="2"/>
            <a:endCxn id="36" idx="2"/>
          </p:cNvCxnSpPr>
          <p:nvPr/>
        </p:nvCxnSpPr>
        <p:spPr bwMode="auto">
          <a:xfrm flipH="1">
            <a:off x="6332673" y="3034846"/>
            <a:ext cx="13989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113">
            <a:extLst>
              <a:ext uri="{FF2B5EF4-FFF2-40B4-BE49-F238E27FC236}">
                <a16:creationId xmlns:a16="http://schemas.microsoft.com/office/drawing/2014/main" id="{FDCBA643-39AA-433E-A67E-38383DB22581}"/>
              </a:ext>
            </a:extLst>
          </p:cNvPr>
          <p:cNvCxnSpPr>
            <a:cxnSpLocks/>
            <a:stCxn id="37" idx="2"/>
          </p:cNvCxnSpPr>
          <p:nvPr/>
        </p:nvCxnSpPr>
        <p:spPr bwMode="auto">
          <a:xfrm flipH="1">
            <a:off x="5303978" y="3034845"/>
            <a:ext cx="22391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Arc 114">
            <a:extLst>
              <a:ext uri="{FF2B5EF4-FFF2-40B4-BE49-F238E27FC236}">
                <a16:creationId xmlns:a16="http://schemas.microsoft.com/office/drawing/2014/main" id="{DF180CCB-5F3E-488A-A3C7-8D2C7AF1C54A}"/>
              </a:ext>
            </a:extLst>
          </p:cNvPr>
          <p:cNvSpPr/>
          <p:nvPr/>
        </p:nvSpPr>
        <p:spPr bwMode="auto">
          <a:xfrm>
            <a:off x="3281846" y="2704570"/>
            <a:ext cx="216000" cy="2160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5" name="Rectangle 48">
            <a:extLst>
              <a:ext uri="{FF2B5EF4-FFF2-40B4-BE49-F238E27FC236}">
                <a16:creationId xmlns:a16="http://schemas.microsoft.com/office/drawing/2014/main" id="{C8BDD371-939D-4CB4-B4E9-36576ED2B1F2}"/>
              </a:ext>
            </a:extLst>
          </p:cNvPr>
          <p:cNvSpPr/>
          <p:nvPr/>
        </p:nvSpPr>
        <p:spPr>
          <a:xfrm>
            <a:off x="2148617" y="2575399"/>
            <a:ext cx="471334" cy="3615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9BB8377B-F44A-4FA1-A8E5-C255BD4D4C86}"/>
              </a:ext>
            </a:extLst>
          </p:cNvPr>
          <p:cNvSpPr/>
          <p:nvPr/>
        </p:nvSpPr>
        <p:spPr>
          <a:xfrm>
            <a:off x="2189518" y="2414799"/>
            <a:ext cx="389532" cy="16063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HOFOR</a:t>
            </a:r>
          </a:p>
        </p:txBody>
      </p:sp>
      <p:sp>
        <p:nvSpPr>
          <p:cNvPr id="47" name="Arc 117">
            <a:extLst>
              <a:ext uri="{FF2B5EF4-FFF2-40B4-BE49-F238E27FC236}">
                <a16:creationId xmlns:a16="http://schemas.microsoft.com/office/drawing/2014/main" id="{F6F00F43-98DC-4178-B4E4-52448AF2E84B}"/>
              </a:ext>
            </a:extLst>
          </p:cNvPr>
          <p:cNvSpPr/>
          <p:nvPr/>
        </p:nvSpPr>
        <p:spPr bwMode="auto">
          <a:xfrm rot="5400000">
            <a:off x="1997964" y="2487975"/>
            <a:ext cx="216000" cy="2160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9" name="Straight Connector 119">
            <a:extLst>
              <a:ext uri="{FF2B5EF4-FFF2-40B4-BE49-F238E27FC236}">
                <a16:creationId xmlns:a16="http://schemas.microsoft.com/office/drawing/2014/main" id="{08354F68-766D-4FCB-9586-6E4F72AB7276}"/>
              </a:ext>
            </a:extLst>
          </p:cNvPr>
          <p:cNvCxnSpPr>
            <a:cxnSpLocks/>
            <a:stCxn id="47" idx="2"/>
          </p:cNvCxnSpPr>
          <p:nvPr/>
        </p:nvCxnSpPr>
        <p:spPr bwMode="auto">
          <a:xfrm flipH="1">
            <a:off x="1650672" y="2703975"/>
            <a:ext cx="455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Arc 120">
            <a:extLst>
              <a:ext uri="{FF2B5EF4-FFF2-40B4-BE49-F238E27FC236}">
                <a16:creationId xmlns:a16="http://schemas.microsoft.com/office/drawing/2014/main" id="{93D4295F-DC14-44A2-AA29-89761AEDC507}"/>
              </a:ext>
            </a:extLst>
          </p:cNvPr>
          <p:cNvSpPr/>
          <p:nvPr/>
        </p:nvSpPr>
        <p:spPr bwMode="auto">
          <a:xfrm rot="16200000" flipH="1">
            <a:off x="2585014" y="2487975"/>
            <a:ext cx="216000" cy="2160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51" name="Straight Connector 121">
            <a:extLst>
              <a:ext uri="{FF2B5EF4-FFF2-40B4-BE49-F238E27FC236}">
                <a16:creationId xmlns:a16="http://schemas.microsoft.com/office/drawing/2014/main" id="{A4967D4C-CEEB-47F8-B920-0602EA5E9B60}"/>
              </a:ext>
            </a:extLst>
          </p:cNvPr>
          <p:cNvCxnSpPr>
            <a:cxnSpLocks/>
          </p:cNvCxnSpPr>
          <p:nvPr/>
        </p:nvCxnSpPr>
        <p:spPr bwMode="auto">
          <a:xfrm flipH="1">
            <a:off x="2682875" y="2703975"/>
            <a:ext cx="7256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124">
            <a:extLst>
              <a:ext uri="{FF2B5EF4-FFF2-40B4-BE49-F238E27FC236}">
                <a16:creationId xmlns:a16="http://schemas.microsoft.com/office/drawing/2014/main" id="{2FFA85BC-FF78-48B0-B186-AE141C9DE85E}"/>
              </a:ext>
            </a:extLst>
          </p:cNvPr>
          <p:cNvSpPr/>
          <p:nvPr/>
        </p:nvSpPr>
        <p:spPr>
          <a:xfrm>
            <a:off x="8076445" y="2742021"/>
            <a:ext cx="146514" cy="32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+mj-lt"/>
            </a:endParaRPr>
          </a:p>
        </p:txBody>
      </p:sp>
      <p:sp>
        <p:nvSpPr>
          <p:cNvPr id="54" name="Rectangle 125">
            <a:extLst>
              <a:ext uri="{FF2B5EF4-FFF2-40B4-BE49-F238E27FC236}">
                <a16:creationId xmlns:a16="http://schemas.microsoft.com/office/drawing/2014/main" id="{5084F105-5202-43C0-B0C5-2BD44E0BB3DE}"/>
              </a:ext>
            </a:extLst>
          </p:cNvPr>
          <p:cNvSpPr/>
          <p:nvPr/>
        </p:nvSpPr>
        <p:spPr>
          <a:xfrm>
            <a:off x="8044088" y="2656520"/>
            <a:ext cx="209617" cy="10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+mj-lt"/>
            </a:endParaRPr>
          </a:p>
        </p:txBody>
      </p:sp>
      <p:cxnSp>
        <p:nvCxnSpPr>
          <p:cNvPr id="55" name="Straight Connector 126">
            <a:extLst>
              <a:ext uri="{FF2B5EF4-FFF2-40B4-BE49-F238E27FC236}">
                <a16:creationId xmlns:a16="http://schemas.microsoft.com/office/drawing/2014/main" id="{FE85C9DB-CC30-4143-8A3B-05BC4EBBE49A}"/>
              </a:ext>
            </a:extLst>
          </p:cNvPr>
          <p:cNvCxnSpPr/>
          <p:nvPr/>
        </p:nvCxnSpPr>
        <p:spPr>
          <a:xfrm flipV="1">
            <a:off x="790147" y="2023056"/>
            <a:ext cx="0" cy="57527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27">
            <a:extLst>
              <a:ext uri="{FF2B5EF4-FFF2-40B4-BE49-F238E27FC236}">
                <a16:creationId xmlns:a16="http://schemas.microsoft.com/office/drawing/2014/main" id="{E4F1E814-E4EF-4D7F-97DB-D715C5587E32}"/>
              </a:ext>
            </a:extLst>
          </p:cNvPr>
          <p:cNvCxnSpPr>
            <a:cxnSpLocks/>
          </p:cNvCxnSpPr>
          <p:nvPr/>
        </p:nvCxnSpPr>
        <p:spPr>
          <a:xfrm>
            <a:off x="623535" y="2097335"/>
            <a:ext cx="333223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28">
            <a:extLst>
              <a:ext uri="{FF2B5EF4-FFF2-40B4-BE49-F238E27FC236}">
                <a16:creationId xmlns:a16="http://schemas.microsoft.com/office/drawing/2014/main" id="{3B5BC7E0-7208-4F91-BDF6-8F17D39AF985}"/>
              </a:ext>
            </a:extLst>
          </p:cNvPr>
          <p:cNvCxnSpPr>
            <a:cxnSpLocks/>
          </p:cNvCxnSpPr>
          <p:nvPr/>
        </p:nvCxnSpPr>
        <p:spPr>
          <a:xfrm>
            <a:off x="623535" y="2217654"/>
            <a:ext cx="333223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29">
            <a:extLst>
              <a:ext uri="{FF2B5EF4-FFF2-40B4-BE49-F238E27FC236}">
                <a16:creationId xmlns:a16="http://schemas.microsoft.com/office/drawing/2014/main" id="{31023D4E-5336-4371-81A1-F3764034D289}"/>
              </a:ext>
            </a:extLst>
          </p:cNvPr>
          <p:cNvCxnSpPr>
            <a:cxnSpLocks/>
          </p:cNvCxnSpPr>
          <p:nvPr/>
        </p:nvCxnSpPr>
        <p:spPr>
          <a:xfrm flipV="1">
            <a:off x="901272" y="2061335"/>
            <a:ext cx="0" cy="72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30">
            <a:extLst>
              <a:ext uri="{FF2B5EF4-FFF2-40B4-BE49-F238E27FC236}">
                <a16:creationId xmlns:a16="http://schemas.microsoft.com/office/drawing/2014/main" id="{D9E84A34-B837-4170-A530-3830AAE69AA7}"/>
              </a:ext>
            </a:extLst>
          </p:cNvPr>
          <p:cNvCxnSpPr>
            <a:cxnSpLocks/>
          </p:cNvCxnSpPr>
          <p:nvPr/>
        </p:nvCxnSpPr>
        <p:spPr>
          <a:xfrm flipV="1">
            <a:off x="694897" y="2061335"/>
            <a:ext cx="0" cy="72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31">
            <a:extLst>
              <a:ext uri="{FF2B5EF4-FFF2-40B4-BE49-F238E27FC236}">
                <a16:creationId xmlns:a16="http://schemas.microsoft.com/office/drawing/2014/main" id="{1938EDC2-A34F-48BC-A187-03CE7F26511A}"/>
              </a:ext>
            </a:extLst>
          </p:cNvPr>
          <p:cNvCxnSpPr>
            <a:cxnSpLocks/>
          </p:cNvCxnSpPr>
          <p:nvPr/>
        </p:nvCxnSpPr>
        <p:spPr>
          <a:xfrm flipV="1">
            <a:off x="901272" y="2181654"/>
            <a:ext cx="0" cy="72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32">
            <a:extLst>
              <a:ext uri="{FF2B5EF4-FFF2-40B4-BE49-F238E27FC236}">
                <a16:creationId xmlns:a16="http://schemas.microsoft.com/office/drawing/2014/main" id="{E79D208C-C3B7-49A4-AD73-B5AAB7C923CF}"/>
              </a:ext>
            </a:extLst>
          </p:cNvPr>
          <p:cNvCxnSpPr>
            <a:cxnSpLocks/>
          </p:cNvCxnSpPr>
          <p:nvPr/>
        </p:nvCxnSpPr>
        <p:spPr>
          <a:xfrm flipV="1">
            <a:off x="694897" y="2181654"/>
            <a:ext cx="0" cy="72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Manual Operation 163">
            <a:extLst>
              <a:ext uri="{FF2B5EF4-FFF2-40B4-BE49-F238E27FC236}">
                <a16:creationId xmlns:a16="http://schemas.microsoft.com/office/drawing/2014/main" id="{AD4B80DD-A304-444C-9101-F9AB681AE4EC}"/>
              </a:ext>
            </a:extLst>
          </p:cNvPr>
          <p:cNvSpPr/>
          <p:nvPr/>
        </p:nvSpPr>
        <p:spPr>
          <a:xfrm flipV="1">
            <a:off x="7879546" y="2787043"/>
            <a:ext cx="536314" cy="304415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Flowchart: Manual Operation 164">
            <a:extLst>
              <a:ext uri="{FF2B5EF4-FFF2-40B4-BE49-F238E27FC236}">
                <a16:creationId xmlns:a16="http://schemas.microsoft.com/office/drawing/2014/main" id="{362777C2-3EC4-475B-8C47-3EF971201DF9}"/>
              </a:ext>
            </a:extLst>
          </p:cNvPr>
          <p:cNvSpPr/>
          <p:nvPr/>
        </p:nvSpPr>
        <p:spPr>
          <a:xfrm flipV="1">
            <a:off x="5685178" y="2777899"/>
            <a:ext cx="536314" cy="304415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object 6">
            <a:extLst>
              <a:ext uri="{FF2B5EF4-FFF2-40B4-BE49-F238E27FC236}">
                <a16:creationId xmlns:a16="http://schemas.microsoft.com/office/drawing/2014/main" id="{D4B11FA4-738F-4ABC-BE4B-D568B2F4E278}"/>
              </a:ext>
            </a:extLst>
          </p:cNvPr>
          <p:cNvSpPr txBox="1"/>
          <p:nvPr/>
        </p:nvSpPr>
        <p:spPr>
          <a:xfrm>
            <a:off x="427945" y="3996110"/>
            <a:ext cx="8471604" cy="1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0" marR="142875" indent="-165100">
              <a:lnSpc>
                <a:spcPct val="100000"/>
              </a:lnSpc>
              <a:spcBef>
                <a:spcPts val="480"/>
              </a:spcBef>
              <a:buClr>
                <a:srgbClr val="8EC02E"/>
              </a:buClr>
              <a:buFont typeface="Wingdings" panose="05000000000000000000" pitchFamily="2" charset="2"/>
              <a:buChar char="§"/>
            </a:pPr>
            <a:r>
              <a:rPr lang="da-DK" sz="1200" b="1" dirty="0">
                <a:solidFill>
                  <a:srgbClr val="292929"/>
                </a:solidFill>
                <a:latin typeface="Arial"/>
                <a:cs typeface="Arial"/>
              </a:rPr>
              <a:t>HOFOR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shall </a:t>
            </a:r>
            <a:r>
              <a:rPr lang="da-DK" sz="1200" b="1" dirty="0">
                <a:solidFill>
                  <a:srgbClr val="292929"/>
                </a:solidFill>
                <a:latin typeface="Arial"/>
                <a:cs typeface="Arial"/>
              </a:rPr>
              <a:t>provide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an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area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for the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transformer station</a:t>
            </a:r>
            <a:r>
              <a:rPr lang="da-DK" sz="1200" b="1" dirty="0">
                <a:solidFill>
                  <a:srgbClr val="292929"/>
                </a:solidFill>
                <a:latin typeface="Arial"/>
                <a:cs typeface="Arial"/>
              </a:rPr>
              <a:t>,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construct </a:t>
            </a:r>
            <a:r>
              <a:rPr lang="da-DK" sz="1200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building</a:t>
            </a:r>
            <a:r>
              <a:rPr lang="da-DK" sz="1200" dirty="0">
                <a:solidFill>
                  <a:srgbClr val="292929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and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deliver</a:t>
            </a:r>
            <a:r>
              <a:rPr lang="da-DK" sz="1200" b="1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da-DK" sz="1200" spc="-15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switch </a:t>
            </a:r>
            <a:r>
              <a:rPr sz="1200" b="1" spc="-20" dirty="0">
                <a:solidFill>
                  <a:srgbClr val="292929"/>
                </a:solidFill>
                <a:latin typeface="Arial"/>
                <a:cs typeface="Arial"/>
              </a:rPr>
              <a:t>gear</a:t>
            </a:r>
            <a:r>
              <a:rPr sz="1200" spc="-20" dirty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lang="da-DK" sz="1200" spc="-20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77800" marR="142875" indent="-165100">
              <a:spcBef>
                <a:spcPts val="480"/>
              </a:spcBef>
              <a:buClr>
                <a:srgbClr val="8EC02E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292929"/>
                </a:solidFill>
                <a:latin typeface="Arial"/>
                <a:cs typeface="Arial"/>
              </a:rPr>
              <a:t>HOFOR </a:t>
            </a:r>
            <a:r>
              <a:rPr lang="en-US" sz="1200" dirty="0">
                <a:solidFill>
                  <a:srgbClr val="292929"/>
                </a:solidFill>
                <a:latin typeface="Arial"/>
                <a:cs typeface="Arial"/>
              </a:rPr>
              <a:t>is responsible to </a:t>
            </a:r>
            <a:r>
              <a:rPr lang="en-US" sz="1200" b="1" dirty="0">
                <a:solidFill>
                  <a:srgbClr val="292929"/>
                </a:solidFill>
                <a:latin typeface="Arial"/>
                <a:cs typeface="Arial"/>
              </a:rPr>
              <a:t>transform from 33/66 kV </a:t>
            </a:r>
            <a:r>
              <a:rPr lang="en-US" sz="1200" dirty="0">
                <a:solidFill>
                  <a:srgbClr val="292929"/>
                </a:solidFill>
                <a:latin typeface="Arial"/>
                <a:cs typeface="Arial"/>
              </a:rPr>
              <a:t>to </a:t>
            </a:r>
            <a:r>
              <a:rPr lang="en-US" sz="1200" b="1" dirty="0">
                <a:solidFill>
                  <a:srgbClr val="292929"/>
                </a:solidFill>
                <a:latin typeface="Arial"/>
                <a:cs typeface="Arial"/>
              </a:rPr>
              <a:t>132 kV </a:t>
            </a:r>
            <a:r>
              <a:rPr lang="en-US" sz="1200" dirty="0">
                <a:solidFill>
                  <a:srgbClr val="292929"/>
                </a:solidFill>
                <a:latin typeface="Arial"/>
                <a:cs typeface="Arial"/>
              </a:rPr>
              <a:t>and </a:t>
            </a:r>
            <a:r>
              <a:rPr lang="en-US" sz="1200" b="1" dirty="0">
                <a:solidFill>
                  <a:srgbClr val="292929"/>
                </a:solidFill>
                <a:latin typeface="Arial"/>
                <a:cs typeface="Arial"/>
              </a:rPr>
              <a:t>connect </a:t>
            </a:r>
            <a:r>
              <a:rPr lang="en-US" sz="1200" dirty="0">
                <a:solidFill>
                  <a:srgbClr val="292929"/>
                </a:solidFill>
                <a:latin typeface="Arial"/>
                <a:cs typeface="Arial"/>
              </a:rPr>
              <a:t>to existing</a:t>
            </a:r>
            <a:r>
              <a:rPr lang="en-US" sz="1200" spc="-17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292929"/>
                </a:solidFill>
                <a:latin typeface="Arial"/>
                <a:cs typeface="Arial"/>
              </a:rPr>
              <a:t>grid </a:t>
            </a:r>
            <a:r>
              <a:rPr lang="en-US" sz="1200" dirty="0">
                <a:solidFill>
                  <a:srgbClr val="292929"/>
                </a:solidFill>
                <a:latin typeface="Arial"/>
                <a:cs typeface="Arial"/>
              </a:rPr>
              <a:t>in </a:t>
            </a:r>
            <a:r>
              <a:rPr lang="en-US" sz="1200" b="1" dirty="0" err="1">
                <a:solidFill>
                  <a:srgbClr val="292929"/>
                </a:solidFill>
                <a:latin typeface="Arial"/>
                <a:cs typeface="Arial"/>
              </a:rPr>
              <a:t>Energinet’s</a:t>
            </a:r>
            <a:r>
              <a:rPr lang="en-US" sz="1200" b="1" dirty="0">
                <a:solidFill>
                  <a:srgbClr val="292929"/>
                </a:solidFill>
                <a:latin typeface="Arial"/>
                <a:cs typeface="Arial"/>
              </a:rPr>
              <a:t> 132 kV station</a:t>
            </a:r>
            <a:r>
              <a:rPr lang="en-US" sz="1200" dirty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marL="177800" marR="142875" indent="-165100">
              <a:lnSpc>
                <a:spcPct val="100000"/>
              </a:lnSpc>
              <a:spcBef>
                <a:spcPts val="480"/>
              </a:spcBef>
              <a:buClr>
                <a:srgbClr val="8EC02E"/>
              </a:buClr>
              <a:buFont typeface="Wingdings" panose="05000000000000000000" pitchFamily="2" charset="2"/>
              <a:buChar char="§"/>
            </a:pPr>
            <a:r>
              <a:rPr lang="da-DK" sz="1200" b="1" dirty="0">
                <a:solidFill>
                  <a:srgbClr val="292929"/>
                </a:solidFill>
                <a:latin typeface="Arial"/>
                <a:cs typeface="Arial"/>
              </a:rPr>
              <a:t>Maintenance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of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cables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and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switch</a:t>
            </a:r>
            <a:r>
              <a:rPr sz="1200" b="1" spc="-17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gear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up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292929"/>
                </a:solidFill>
                <a:latin typeface="Arial"/>
                <a:cs typeface="Arial"/>
              </a:rPr>
              <a:t>connection point </a:t>
            </a:r>
            <a:r>
              <a:rPr lang="da-DK" sz="1200" dirty="0">
                <a:solidFill>
                  <a:srgbClr val="292929"/>
                </a:solidFill>
                <a:latin typeface="Arial"/>
                <a:cs typeface="Arial"/>
              </a:rPr>
              <a:t>is </a:t>
            </a:r>
            <a:r>
              <a:rPr lang="da-DK" sz="1200" b="1" dirty="0" err="1">
                <a:solidFill>
                  <a:srgbClr val="292929"/>
                </a:solidFill>
                <a:latin typeface="Arial"/>
                <a:cs typeface="Arial"/>
              </a:rPr>
              <a:t>HOFOR’s</a:t>
            </a:r>
            <a:r>
              <a:rPr lang="da-DK" sz="1200" b="1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en-GB" sz="1200" b="1" dirty="0">
                <a:solidFill>
                  <a:srgbClr val="292929"/>
                </a:solidFill>
                <a:latin typeface="Arial"/>
                <a:cs typeface="Arial"/>
              </a:rPr>
              <a:t>responsibility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(marked with </a:t>
            </a:r>
            <a:r>
              <a:rPr sz="1200" dirty="0">
                <a:solidFill>
                  <a:srgbClr val="9D171D"/>
                </a:solidFill>
                <a:latin typeface="Arial"/>
                <a:cs typeface="Arial"/>
              </a:rPr>
              <a:t>red </a:t>
            </a:r>
            <a:r>
              <a:rPr sz="1200" dirty="0">
                <a:solidFill>
                  <a:srgbClr val="292929"/>
                </a:solidFill>
                <a:latin typeface="Arial"/>
                <a:cs typeface="Arial"/>
              </a:rPr>
              <a:t>line</a:t>
            </a:r>
            <a:r>
              <a:rPr lang="da-DK" sz="1200" dirty="0">
                <a:solidFill>
                  <a:srgbClr val="292929"/>
                </a:solidFill>
                <a:latin typeface="Arial"/>
                <a:cs typeface="Arial"/>
              </a:rPr>
              <a:t>)</a:t>
            </a:r>
          </a:p>
          <a:p>
            <a:pPr marL="635000" marR="142875" lvl="1" indent="-165100">
              <a:spcBef>
                <a:spcPts val="480"/>
              </a:spcBef>
              <a:buClr>
                <a:srgbClr val="8EC02E"/>
              </a:buClr>
              <a:buFont typeface="Wingdings" panose="05000000000000000000" pitchFamily="2" charset="2"/>
              <a:buChar char="§"/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6" name="Rectangle 48">
            <a:extLst>
              <a:ext uri="{FF2B5EF4-FFF2-40B4-BE49-F238E27FC236}">
                <a16:creationId xmlns:a16="http://schemas.microsoft.com/office/drawing/2014/main" id="{4A3CC617-34E9-4D7B-8AF2-58913D49A4EB}"/>
              </a:ext>
            </a:extLst>
          </p:cNvPr>
          <p:cNvSpPr/>
          <p:nvPr/>
        </p:nvSpPr>
        <p:spPr>
          <a:xfrm>
            <a:off x="1140584" y="2576758"/>
            <a:ext cx="471334" cy="3615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7" name="Rectangle 48">
            <a:extLst>
              <a:ext uri="{FF2B5EF4-FFF2-40B4-BE49-F238E27FC236}">
                <a16:creationId xmlns:a16="http://schemas.microsoft.com/office/drawing/2014/main" id="{61B3D9F4-BB18-46FE-BD01-29EC97936C96}"/>
              </a:ext>
            </a:extLst>
          </p:cNvPr>
          <p:cNvSpPr/>
          <p:nvPr/>
        </p:nvSpPr>
        <p:spPr>
          <a:xfrm>
            <a:off x="1181485" y="2416158"/>
            <a:ext cx="389532" cy="1606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8" name="Arc 118">
            <a:extLst>
              <a:ext uri="{FF2B5EF4-FFF2-40B4-BE49-F238E27FC236}">
                <a16:creationId xmlns:a16="http://schemas.microsoft.com/office/drawing/2014/main" id="{870570BF-DAA8-40E8-A0D2-495DBB37FA4F}"/>
              </a:ext>
            </a:extLst>
          </p:cNvPr>
          <p:cNvSpPr/>
          <p:nvPr/>
        </p:nvSpPr>
        <p:spPr bwMode="auto">
          <a:xfrm rot="16200000" flipH="1">
            <a:off x="1548972" y="2487975"/>
            <a:ext cx="216000" cy="2160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8" name="Arc 117">
            <a:extLst>
              <a:ext uri="{FF2B5EF4-FFF2-40B4-BE49-F238E27FC236}">
                <a16:creationId xmlns:a16="http://schemas.microsoft.com/office/drawing/2014/main" id="{D723D11C-3984-4D65-A873-88EE4C7D645B}"/>
              </a:ext>
            </a:extLst>
          </p:cNvPr>
          <p:cNvSpPr/>
          <p:nvPr/>
        </p:nvSpPr>
        <p:spPr bwMode="auto">
          <a:xfrm rot="5400000">
            <a:off x="988314" y="2484800"/>
            <a:ext cx="216000" cy="216000"/>
          </a:xfrm>
          <a:prstGeom prst="arc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0" name="Arc 118">
            <a:extLst>
              <a:ext uri="{FF2B5EF4-FFF2-40B4-BE49-F238E27FC236}">
                <a16:creationId xmlns:a16="http://schemas.microsoft.com/office/drawing/2014/main" id="{5B28C45D-9814-4A9C-B0BD-DB09A555A468}"/>
              </a:ext>
            </a:extLst>
          </p:cNvPr>
          <p:cNvSpPr/>
          <p:nvPr/>
        </p:nvSpPr>
        <p:spPr bwMode="auto">
          <a:xfrm rot="16200000" flipH="1">
            <a:off x="786972" y="2484800"/>
            <a:ext cx="216000" cy="216000"/>
          </a:xfrm>
          <a:prstGeom prst="arc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1" name="Straight Connector 119">
            <a:extLst>
              <a:ext uri="{FF2B5EF4-FFF2-40B4-BE49-F238E27FC236}">
                <a16:creationId xmlns:a16="http://schemas.microsoft.com/office/drawing/2014/main" id="{EDFC2D8B-E854-4563-AD8A-0EE3BC309BD5}"/>
              </a:ext>
            </a:extLst>
          </p:cNvPr>
          <p:cNvCxnSpPr>
            <a:cxnSpLocks/>
          </p:cNvCxnSpPr>
          <p:nvPr/>
        </p:nvCxnSpPr>
        <p:spPr bwMode="auto">
          <a:xfrm flipH="1">
            <a:off x="878819" y="2704170"/>
            <a:ext cx="2197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5ED595-E46C-4EBC-BAEC-1B4210533307}"/>
              </a:ext>
            </a:extLst>
          </p:cNvPr>
          <p:cNvCxnSpPr>
            <a:cxnSpLocks/>
          </p:cNvCxnSpPr>
          <p:nvPr/>
        </p:nvCxnSpPr>
        <p:spPr>
          <a:xfrm>
            <a:off x="1495467" y="1946275"/>
            <a:ext cx="0" cy="1101356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83">
            <a:extLst>
              <a:ext uri="{FF2B5EF4-FFF2-40B4-BE49-F238E27FC236}">
                <a16:creationId xmlns:a16="http://schemas.microsoft.com/office/drawing/2014/main" id="{3D5F0322-D9D2-4322-A266-9545676AA479}"/>
              </a:ext>
            </a:extLst>
          </p:cNvPr>
          <p:cNvSpPr/>
          <p:nvPr/>
        </p:nvSpPr>
        <p:spPr bwMode="auto">
          <a:xfrm>
            <a:off x="5902584" y="1907692"/>
            <a:ext cx="90000" cy="36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1" name="Trapezoid 30">
            <a:extLst>
              <a:ext uri="{FF2B5EF4-FFF2-40B4-BE49-F238E27FC236}">
                <a16:creationId xmlns:a16="http://schemas.microsoft.com/office/drawing/2014/main" id="{365C172F-E635-4DB0-B01B-519EFFA5FCE4}"/>
              </a:ext>
            </a:extLst>
          </p:cNvPr>
          <p:cNvSpPr/>
          <p:nvPr/>
        </p:nvSpPr>
        <p:spPr>
          <a:xfrm>
            <a:off x="5909012" y="2027375"/>
            <a:ext cx="77144" cy="612000"/>
          </a:xfrm>
          <a:prstGeom prst="trapezoid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Rectangle: Rounded Corners 31">
            <a:extLst>
              <a:ext uri="{FF2B5EF4-FFF2-40B4-BE49-F238E27FC236}">
                <a16:creationId xmlns:a16="http://schemas.microsoft.com/office/drawing/2014/main" id="{69FCAFA5-F472-4FE0-813A-2D877E1EB251}"/>
              </a:ext>
            </a:extLst>
          </p:cNvPr>
          <p:cNvSpPr/>
          <p:nvPr/>
        </p:nvSpPr>
        <p:spPr>
          <a:xfrm>
            <a:off x="5888814" y="1939849"/>
            <a:ext cx="117541" cy="8752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3" name="Trapezoid 34">
            <a:extLst>
              <a:ext uri="{FF2B5EF4-FFF2-40B4-BE49-F238E27FC236}">
                <a16:creationId xmlns:a16="http://schemas.microsoft.com/office/drawing/2014/main" id="{3B7D58B0-49F2-4E25-89E3-AA958459B524}"/>
              </a:ext>
            </a:extLst>
          </p:cNvPr>
          <p:cNvSpPr/>
          <p:nvPr/>
        </p:nvSpPr>
        <p:spPr>
          <a:xfrm rot="10800000">
            <a:off x="5929584" y="2001886"/>
            <a:ext cx="36000" cy="504000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4" name="Oval 35">
            <a:extLst>
              <a:ext uri="{FF2B5EF4-FFF2-40B4-BE49-F238E27FC236}">
                <a16:creationId xmlns:a16="http://schemas.microsoft.com/office/drawing/2014/main" id="{2BBEE329-EA55-493E-AE12-2C6D0EFB616B}"/>
              </a:ext>
            </a:extLst>
          </p:cNvPr>
          <p:cNvSpPr/>
          <p:nvPr/>
        </p:nvSpPr>
        <p:spPr>
          <a:xfrm>
            <a:off x="5920584" y="1956611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5" name="Trapezoid 34">
            <a:extLst>
              <a:ext uri="{FF2B5EF4-FFF2-40B4-BE49-F238E27FC236}">
                <a16:creationId xmlns:a16="http://schemas.microsoft.com/office/drawing/2014/main" id="{8CB06C97-B66D-4267-8E7A-71511E7CE844}"/>
              </a:ext>
            </a:extLst>
          </p:cNvPr>
          <p:cNvSpPr/>
          <p:nvPr/>
        </p:nvSpPr>
        <p:spPr>
          <a:xfrm rot="18000000">
            <a:off x="5683554" y="1592824"/>
            <a:ext cx="36000" cy="504825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6" name="Trapezoid 34">
            <a:extLst>
              <a:ext uri="{FF2B5EF4-FFF2-40B4-BE49-F238E27FC236}">
                <a16:creationId xmlns:a16="http://schemas.microsoft.com/office/drawing/2014/main" id="{310C374F-9587-4E6B-A879-55B98D887824}"/>
              </a:ext>
            </a:extLst>
          </p:cNvPr>
          <p:cNvSpPr/>
          <p:nvPr/>
        </p:nvSpPr>
        <p:spPr>
          <a:xfrm rot="3600000">
            <a:off x="6168807" y="1599945"/>
            <a:ext cx="36000" cy="504000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7" name="Rectangle 124">
            <a:extLst>
              <a:ext uri="{FF2B5EF4-FFF2-40B4-BE49-F238E27FC236}">
                <a16:creationId xmlns:a16="http://schemas.microsoft.com/office/drawing/2014/main" id="{DD8A000B-FE67-4313-A82A-1896A183F1D9}"/>
              </a:ext>
            </a:extLst>
          </p:cNvPr>
          <p:cNvSpPr/>
          <p:nvPr/>
        </p:nvSpPr>
        <p:spPr>
          <a:xfrm>
            <a:off x="5877317" y="2747588"/>
            <a:ext cx="146514" cy="32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+mj-lt"/>
            </a:endParaRPr>
          </a:p>
        </p:txBody>
      </p:sp>
      <p:sp>
        <p:nvSpPr>
          <p:cNvPr id="52" name="Rectangle 123">
            <a:extLst>
              <a:ext uri="{FF2B5EF4-FFF2-40B4-BE49-F238E27FC236}">
                <a16:creationId xmlns:a16="http://schemas.microsoft.com/office/drawing/2014/main" id="{45494DF6-A9D8-46E0-A392-02451C3884CD}"/>
              </a:ext>
            </a:extLst>
          </p:cNvPr>
          <p:cNvSpPr/>
          <p:nvPr/>
        </p:nvSpPr>
        <p:spPr>
          <a:xfrm>
            <a:off x="5845410" y="2648412"/>
            <a:ext cx="209617" cy="10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75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>
            <a:extLst>
              <a:ext uri="{FF2B5EF4-FFF2-40B4-BE49-F238E27FC236}">
                <a16:creationId xmlns:a16="http://schemas.microsoft.com/office/drawing/2014/main" id="{99E01292-23A0-43BA-83C0-31166C7151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think-cell Folie" r:id="rId6" imgW="395" imgH="394" progId="TCLayout.ActiveDocument.1">
                  <p:embed/>
                </p:oleObj>
              </mc:Choice>
              <mc:Fallback>
                <p:oleObj name="think-cell Folie" r:id="rId6" imgW="395" imgH="394" progId="TCLayout.ActiveDocument.1">
                  <p:embed/>
                  <p:pic>
                    <p:nvPicPr>
                      <p:cNvPr id="19" name="Objekt 18" hidden="1">
                        <a:extLst>
                          <a:ext uri="{FF2B5EF4-FFF2-40B4-BE49-F238E27FC236}">
                            <a16:creationId xmlns:a16="http://schemas.microsoft.com/office/drawing/2014/main" id="{99E01292-23A0-43BA-83C0-31166C715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>
            <a:extLst>
              <a:ext uri="{FF2B5EF4-FFF2-40B4-BE49-F238E27FC236}">
                <a16:creationId xmlns:a16="http://schemas.microsoft.com/office/drawing/2014/main" id="{F7BC7804-FC8E-4563-836D-003B6A165F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6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B4E016-9E39-41E7-A668-27A9C7C4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Export cable corridor for NFL to </a:t>
            </a:r>
            <a:r>
              <a:rPr lang="en-US" sz="2600" dirty="0" err="1"/>
              <a:t>Energinet.dk’s</a:t>
            </a:r>
            <a:r>
              <a:rPr lang="en-US" sz="2600" dirty="0"/>
              <a:t> 132kV station at </a:t>
            </a:r>
            <a:r>
              <a:rPr lang="en-US" sz="2600" dirty="0" err="1"/>
              <a:t>Amagerværket</a:t>
            </a:r>
            <a:r>
              <a:rPr lang="en-US" sz="2600" dirty="0"/>
              <a:t> (power plant owned by HOFOR)</a:t>
            </a:r>
            <a:endParaRPr lang="en-GB" sz="2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1862DB-9E1F-4A05-9DD6-F62090E1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12438C-2538-4097-A297-95024825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Indsæt præsentationstitel via Sidehoved &amp; Sidefod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6915CE-25F6-403B-B916-992238A6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7</a:t>
            </a:fld>
            <a:endParaRPr lang="en-GB" noProof="0" dirty="0"/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7E2DC894-366E-4493-8ACB-276624EFF85B}"/>
              </a:ext>
            </a:extLst>
          </p:cNvPr>
          <p:cNvGrpSpPr/>
          <p:nvPr/>
        </p:nvGrpSpPr>
        <p:grpSpPr>
          <a:xfrm>
            <a:off x="546085" y="1513205"/>
            <a:ext cx="4951730" cy="5344795"/>
            <a:chOff x="341375" y="1213103"/>
            <a:chExt cx="4951730" cy="5344795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5FCDC713-5948-4A7E-8818-8A624622E2C8}"/>
                </a:ext>
              </a:extLst>
            </p:cNvPr>
            <p:cNvSpPr/>
            <p:nvPr/>
          </p:nvSpPr>
          <p:spPr>
            <a:xfrm>
              <a:off x="341375" y="1213103"/>
              <a:ext cx="4951584" cy="53446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3E2DCD98-E8E7-4DAC-86E3-904E3740E7E4}"/>
                </a:ext>
              </a:extLst>
            </p:cNvPr>
            <p:cNvSpPr/>
            <p:nvPr/>
          </p:nvSpPr>
          <p:spPr>
            <a:xfrm>
              <a:off x="2148840" y="4015739"/>
              <a:ext cx="213360" cy="2057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B0F4AF8C-2D59-4CF0-9A1D-EF92433312DB}"/>
                </a:ext>
              </a:extLst>
            </p:cNvPr>
            <p:cNvSpPr/>
            <p:nvPr/>
          </p:nvSpPr>
          <p:spPr>
            <a:xfrm>
              <a:off x="2205227" y="4190961"/>
              <a:ext cx="408419" cy="4038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4FFD494C-8CB6-4CB5-8193-23C9907563F1}"/>
                </a:ext>
              </a:extLst>
            </p:cNvPr>
            <p:cNvSpPr/>
            <p:nvPr/>
          </p:nvSpPr>
          <p:spPr>
            <a:xfrm>
              <a:off x="2256281" y="4222241"/>
              <a:ext cx="306705" cy="301625"/>
            </a:xfrm>
            <a:custGeom>
              <a:avLst/>
              <a:gdLst/>
              <a:ahLst/>
              <a:cxnLst/>
              <a:rect l="l" t="t" r="r" b="b"/>
              <a:pathLst>
                <a:path w="306705" h="301625">
                  <a:moveTo>
                    <a:pt x="0" y="0"/>
                  </a:moveTo>
                  <a:lnTo>
                    <a:pt x="306450" y="30111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D736062F-2BBC-48CB-8F81-749D45463EE4}"/>
                </a:ext>
              </a:extLst>
            </p:cNvPr>
            <p:cNvSpPr/>
            <p:nvPr/>
          </p:nvSpPr>
          <p:spPr>
            <a:xfrm>
              <a:off x="2513075" y="2756915"/>
              <a:ext cx="2662428" cy="18348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727E37DC-CFCF-47B4-81D3-6AE4503EAC0B}"/>
                </a:ext>
              </a:extLst>
            </p:cNvPr>
            <p:cNvSpPr/>
            <p:nvPr/>
          </p:nvSpPr>
          <p:spPr>
            <a:xfrm>
              <a:off x="2562605" y="2792729"/>
              <a:ext cx="2562225" cy="1730375"/>
            </a:xfrm>
            <a:custGeom>
              <a:avLst/>
              <a:gdLst/>
              <a:ahLst/>
              <a:cxnLst/>
              <a:rect l="l" t="t" r="r" b="b"/>
              <a:pathLst>
                <a:path w="2562225" h="1730375">
                  <a:moveTo>
                    <a:pt x="0" y="1729994"/>
                  </a:moveTo>
                  <a:lnTo>
                    <a:pt x="2561971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5B870D80-0568-4B4F-8107-B1498B89B17A}"/>
                </a:ext>
              </a:extLst>
            </p:cNvPr>
            <p:cNvSpPr/>
            <p:nvPr/>
          </p:nvSpPr>
          <p:spPr>
            <a:xfrm>
              <a:off x="2831592" y="6007607"/>
              <a:ext cx="541020" cy="165100"/>
            </a:xfrm>
            <a:custGeom>
              <a:avLst/>
              <a:gdLst/>
              <a:ahLst/>
              <a:cxnLst/>
              <a:rect l="l" t="t" r="r" b="b"/>
              <a:pathLst>
                <a:path w="541020" h="165100">
                  <a:moveTo>
                    <a:pt x="541019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541019" y="164592"/>
                  </a:lnTo>
                  <a:lnTo>
                    <a:pt x="541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428ED224-A87A-454E-842D-F9D124F87AFD}"/>
                </a:ext>
              </a:extLst>
            </p:cNvPr>
            <p:cNvSpPr/>
            <p:nvPr/>
          </p:nvSpPr>
          <p:spPr>
            <a:xfrm>
              <a:off x="2831592" y="6007607"/>
              <a:ext cx="541020" cy="165100"/>
            </a:xfrm>
            <a:custGeom>
              <a:avLst/>
              <a:gdLst/>
              <a:ahLst/>
              <a:cxnLst/>
              <a:rect l="l" t="t" r="r" b="b"/>
              <a:pathLst>
                <a:path w="541020" h="165100">
                  <a:moveTo>
                    <a:pt x="0" y="164592"/>
                  </a:moveTo>
                  <a:lnTo>
                    <a:pt x="541019" y="164592"/>
                  </a:lnTo>
                  <a:lnTo>
                    <a:pt x="541019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60190B32-BC73-4F3F-9097-FC2F300BDDD7}"/>
              </a:ext>
            </a:extLst>
          </p:cNvPr>
          <p:cNvSpPr txBox="1"/>
          <p:nvPr/>
        </p:nvSpPr>
        <p:spPr>
          <a:xfrm>
            <a:off x="3372612" y="2025668"/>
            <a:ext cx="192872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Cable </a:t>
            </a:r>
            <a:r>
              <a:rPr sz="1200" spc="-5" dirty="0">
                <a:solidFill>
                  <a:schemeClr val="bg1"/>
                </a:solidFill>
                <a:latin typeface="Arial"/>
                <a:cs typeface="Arial"/>
              </a:rPr>
              <a:t>corridor </a:t>
            </a:r>
            <a:r>
              <a:rPr lang="da-DK" sz="1200" spc="-5" dirty="0">
                <a:solidFill>
                  <a:schemeClr val="bg1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chemeClr val="bg1"/>
                </a:solidFill>
                <a:latin typeface="Arial"/>
                <a:cs typeface="Arial"/>
              </a:rPr>
              <a:t>blue</a:t>
            </a:r>
            <a:endParaRPr lang="da-DK" sz="1200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spc="-5" dirty="0">
                <a:solidFill>
                  <a:schemeClr val="bg1"/>
                </a:solidFill>
                <a:latin typeface="Arial"/>
                <a:cs typeface="Arial"/>
              </a:rPr>
              <a:t>Connection point red</a:t>
            </a:r>
            <a:r>
              <a:rPr sz="12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bg1"/>
                </a:solidFill>
                <a:latin typeface="Arial"/>
                <a:cs typeface="Arial"/>
              </a:rPr>
              <a:t>dot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0FBFE4B4-3693-46BD-B7C4-593D1F356F64}"/>
              </a:ext>
            </a:extLst>
          </p:cNvPr>
          <p:cNvSpPr txBox="1"/>
          <p:nvPr/>
        </p:nvSpPr>
        <p:spPr>
          <a:xfrm>
            <a:off x="5501232" y="3854571"/>
            <a:ext cx="3424746" cy="2859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Since </a:t>
            </a:r>
            <a:r>
              <a:rPr lang="en-GB" sz="1200" b="1" spc="-5" dirty="0" err="1">
                <a:solidFill>
                  <a:srgbClr val="292929"/>
                </a:solidFill>
                <a:latin typeface="Arial"/>
                <a:cs typeface="Arial"/>
              </a:rPr>
              <a:t>Amagerværket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is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owned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by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HOFOR,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transformer station can be build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on the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premises</a:t>
            </a:r>
            <a:endParaRPr lang="en-GB" sz="1200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GB" sz="1200" b="1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Energinet.dk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is working towards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 establishing grid connection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in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2023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GB" sz="1200" b="1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2-4 cables to shore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depending on number of WTGs &amp; voltage levels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GB" sz="1200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Potential cable crossings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near land fall (export cable </a:t>
            </a:r>
            <a:r>
              <a:rPr lang="en-GB" sz="1200" spc="-5" dirty="0" err="1">
                <a:solidFill>
                  <a:srgbClr val="292929"/>
                </a:solidFill>
                <a:latin typeface="Arial"/>
                <a:cs typeface="Arial"/>
              </a:rPr>
              <a:t>Middelgrunden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 Offshore Wind Farm) and in case Energinet.dk installs a 132 kV sea cable from </a:t>
            </a:r>
            <a:r>
              <a:rPr lang="en-GB" sz="1200" spc="-5" dirty="0" err="1">
                <a:solidFill>
                  <a:srgbClr val="292929"/>
                </a:solidFill>
                <a:latin typeface="Arial"/>
                <a:cs typeface="Arial"/>
              </a:rPr>
              <a:t>Amager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 power plant to </a:t>
            </a:r>
            <a:r>
              <a:rPr lang="en-GB" sz="1200" spc="-5" dirty="0" err="1">
                <a:solidFill>
                  <a:srgbClr val="292929"/>
                </a:solidFill>
                <a:latin typeface="Arial"/>
                <a:cs typeface="Arial"/>
              </a:rPr>
              <a:t>Svanemølle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 power plant</a:t>
            </a:r>
            <a:endParaRPr lang="en-GB" sz="1200" dirty="0">
              <a:latin typeface="Arial"/>
              <a:cs typeface="Arial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DE7971C-E2A1-45E4-B0EC-4ACABC1D21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1088" y="1513205"/>
            <a:ext cx="3254984" cy="232122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D2B1BD8-6643-4B1F-A09F-1BC43A8C52F4}"/>
              </a:ext>
            </a:extLst>
          </p:cNvPr>
          <p:cNvSpPr txBox="1"/>
          <p:nvPr/>
        </p:nvSpPr>
        <p:spPr>
          <a:xfrm>
            <a:off x="6612991" y="1975567"/>
            <a:ext cx="88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Cable corridor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CC5BF9D-0059-4A6F-BC48-156FEC81D501}"/>
              </a:ext>
            </a:extLst>
          </p:cNvPr>
          <p:cNvSpPr txBox="1"/>
          <p:nvPr/>
        </p:nvSpPr>
        <p:spPr>
          <a:xfrm>
            <a:off x="7655490" y="2194433"/>
            <a:ext cx="88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Project area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30A7B81-6FFE-4099-8E60-AAFB2ECEED09}"/>
              </a:ext>
            </a:extLst>
          </p:cNvPr>
          <p:cNvSpPr/>
          <p:nvPr/>
        </p:nvSpPr>
        <p:spPr>
          <a:xfrm>
            <a:off x="6233109" y="2127329"/>
            <a:ext cx="350982" cy="305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94745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3041B25-A569-4D0C-AE9E-8B5BD19C1D2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0773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E3041B25-A569-4D0C-AE9E-8B5BD19C1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>
            <a:extLst>
              <a:ext uri="{FF2B5EF4-FFF2-40B4-BE49-F238E27FC236}">
                <a16:creationId xmlns:a16="http://schemas.microsoft.com/office/drawing/2014/main" id="{F1D911B2-568A-47D2-A5CA-87070353D8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27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45F8B30-7DA4-4B03-A4F1-8606A5384556}"/>
              </a:ext>
            </a:extLst>
          </p:cNvPr>
          <p:cNvSpPr/>
          <p:nvPr/>
        </p:nvSpPr>
        <p:spPr>
          <a:xfrm>
            <a:off x="881350" y="4023630"/>
            <a:ext cx="4826432" cy="1973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t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a-DK" sz="1200" dirty="0">
                <a:solidFill>
                  <a:srgbClr val="000000"/>
                </a:solidFill>
              </a:rPr>
              <a:t>16 x 10 MW </a:t>
            </a:r>
            <a:r>
              <a:rPr lang="da-DK" sz="1200" dirty="0" err="1">
                <a:solidFill>
                  <a:srgbClr val="000000"/>
                </a:solidFill>
              </a:rPr>
              <a:t>WTGs</a:t>
            </a:r>
            <a:endParaRPr lang="da-DK" sz="1200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</a:rPr>
              <a:t>2 landfall cables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</a:rPr>
              <a:t>Spare cables not included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70F3EB-980B-473F-976F-172E865A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Nordre</a:t>
            </a:r>
            <a:r>
              <a:rPr lang="en-GB" dirty="0"/>
              <a:t> Flint – preliminary cable scenarios (no OSS)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2657C-AE6E-4EB7-A4FE-11A21691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E3AF52-FC01-472C-93CD-82044237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A175A2-2DA5-4AA7-959A-870324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2632960-DAF7-4A1D-8FFD-0183AF226EE8}"/>
              </a:ext>
            </a:extLst>
          </p:cNvPr>
          <p:cNvSpPr/>
          <p:nvPr/>
        </p:nvSpPr>
        <p:spPr>
          <a:xfrm>
            <a:off x="404812" y="1340695"/>
            <a:ext cx="397505" cy="219621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en-GB" sz="1600" noProof="0" dirty="0"/>
              <a:t>33 kV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5C1E8F7-FB56-4E8F-A91B-1A14F3E3870B}"/>
              </a:ext>
            </a:extLst>
          </p:cNvPr>
          <p:cNvSpPr/>
          <p:nvPr/>
        </p:nvSpPr>
        <p:spPr>
          <a:xfrm>
            <a:off x="404812" y="4023629"/>
            <a:ext cx="397505" cy="19731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en-GB" sz="1600" dirty="0"/>
              <a:t>66</a:t>
            </a:r>
            <a:r>
              <a:rPr lang="en-GB" sz="1600" noProof="0" dirty="0"/>
              <a:t> kV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B2D5311-7A03-4C66-8DD8-A51E1FDA27EC}"/>
              </a:ext>
            </a:extLst>
          </p:cNvPr>
          <p:cNvSpPr/>
          <p:nvPr/>
        </p:nvSpPr>
        <p:spPr>
          <a:xfrm>
            <a:off x="881350" y="1336269"/>
            <a:ext cx="4826432" cy="22009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>
                <a:solidFill>
                  <a:schemeClr val="tx1"/>
                </a:solidFill>
              </a:rPr>
              <a:t>28 x </a:t>
            </a:r>
            <a:r>
              <a:rPr lang="da-DK" sz="1200" noProof="0" dirty="0">
                <a:solidFill>
                  <a:schemeClr val="tx1"/>
                </a:solidFill>
              </a:rPr>
              <a:t>~5 MW </a:t>
            </a:r>
            <a:r>
              <a:rPr lang="da-DK" sz="1200" noProof="0" dirty="0" err="1">
                <a:solidFill>
                  <a:schemeClr val="tx1"/>
                </a:solidFill>
              </a:rPr>
              <a:t>WTGs</a:t>
            </a:r>
            <a:endParaRPr lang="da-DK" sz="1200" noProof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noProof="0" dirty="0">
                <a:solidFill>
                  <a:schemeClr val="tx1"/>
                </a:solidFill>
              </a:rPr>
              <a:t>4 landfall cables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tx1"/>
                </a:solidFill>
              </a:rPr>
              <a:t>Spare </a:t>
            </a:r>
            <a:r>
              <a:rPr lang="en-GB" sz="1200" dirty="0">
                <a:solidFill>
                  <a:schemeClr val="tx1"/>
                </a:solidFill>
              </a:rPr>
              <a:t>cables not included</a:t>
            </a:r>
            <a:endParaRPr lang="en-GB" sz="1200" noProof="0" dirty="0">
              <a:solidFill>
                <a:schemeClr val="tx1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326" y="4023629"/>
            <a:ext cx="1384383" cy="1960357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A7D615F-785A-4995-ADEB-F6C940D76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842326"/>
              </p:ext>
            </p:extLst>
          </p:nvPr>
        </p:nvGraphicFramePr>
        <p:xfrm>
          <a:off x="1133987" y="4809393"/>
          <a:ext cx="4191000" cy="8763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6149791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288926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53966429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63300878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 length [km]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cables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72371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CSA mm2</a:t>
                      </a:r>
                    </a:p>
                  </a:txBody>
                  <a:tcPr marL="952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9778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CSA mm2</a:t>
                      </a:r>
                    </a:p>
                  </a:txBody>
                  <a:tcPr marL="952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81576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589601"/>
                  </a:ext>
                </a:extLst>
              </a:tr>
            </a:tbl>
          </a:graphicData>
        </a:graphic>
      </p:graphicFrame>
      <p:pic>
        <p:nvPicPr>
          <p:cNvPr id="22" name="Picture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6326" y="1336269"/>
            <a:ext cx="1384383" cy="2200939"/>
          </a:xfrm>
          <a:prstGeom prst="rect">
            <a:avLst/>
          </a:prstGeom>
        </p:spPr>
      </p:pic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2FCBDD7C-287F-4365-AF51-92012E150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43678"/>
              </p:ext>
            </p:extLst>
          </p:nvPr>
        </p:nvGraphicFramePr>
        <p:xfrm>
          <a:off x="1133987" y="2287870"/>
          <a:ext cx="4191000" cy="8763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0152366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8463015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30811452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2032003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 length [km]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cables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68574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CSA mm2</a:t>
                      </a:r>
                    </a:p>
                  </a:txBody>
                  <a:tcPr marL="952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6265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CSA mm2</a:t>
                      </a:r>
                    </a:p>
                  </a:txBody>
                  <a:tcPr marL="952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00734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00049"/>
                  </a:ext>
                </a:extLst>
              </a:tr>
            </a:tbl>
          </a:graphicData>
        </a:graphic>
      </p:graphicFrame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287B2B5B-8590-4B9B-A726-08F7E0342074}"/>
              </a:ext>
            </a:extLst>
          </p:cNvPr>
          <p:cNvSpPr/>
          <p:nvPr/>
        </p:nvSpPr>
        <p:spPr>
          <a:xfrm rot="5400000">
            <a:off x="6465934" y="3703755"/>
            <a:ext cx="1789373" cy="129343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6B83F6-94EA-4FE3-9429-23CBB1535CD4}"/>
              </a:ext>
            </a:extLst>
          </p:cNvPr>
          <p:cNvSpPr txBox="1"/>
          <p:nvPr/>
        </p:nvSpPr>
        <p:spPr>
          <a:xfrm>
            <a:off x="7457737" y="2750583"/>
            <a:ext cx="1522821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Preliminary assumption regarding burial depth is  1 to 1,5 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Due to hard soil conditions, rock-dumping may be required for ~10% of the cables</a:t>
            </a:r>
          </a:p>
        </p:txBody>
      </p:sp>
    </p:spTree>
    <p:extLst>
      <p:ext uri="{BB962C8B-B14F-4D97-AF65-F5344CB8AC3E}">
        <p14:creationId xmlns:p14="http://schemas.microsoft.com/office/powerpoint/2010/main" val="317980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kt 22" hidden="1">
            <a:extLst>
              <a:ext uri="{FF2B5EF4-FFF2-40B4-BE49-F238E27FC236}">
                <a16:creationId xmlns:a16="http://schemas.microsoft.com/office/drawing/2014/main" id="{E0508DBA-756B-4766-80FC-601E6EED79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think-cell Folie" r:id="rId6" imgW="395" imgH="394" progId="TCLayout.ActiveDocument.1">
                  <p:embed/>
                </p:oleObj>
              </mc:Choice>
              <mc:Fallback>
                <p:oleObj name="think-cell Folie" r:id="rId6" imgW="395" imgH="394" progId="TCLayout.ActiveDocument.1">
                  <p:embed/>
                  <p:pic>
                    <p:nvPicPr>
                      <p:cNvPr id="23" name="Objekt 22" hidden="1">
                        <a:extLst>
                          <a:ext uri="{FF2B5EF4-FFF2-40B4-BE49-F238E27FC236}">
                            <a16:creationId xmlns:a16="http://schemas.microsoft.com/office/drawing/2014/main" id="{E0508DBA-756B-4766-80FC-601E6EED7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 hidden="1">
            <a:extLst>
              <a:ext uri="{FF2B5EF4-FFF2-40B4-BE49-F238E27FC236}">
                <a16:creationId xmlns:a16="http://schemas.microsoft.com/office/drawing/2014/main" id="{69D6B84B-D9EB-4354-9ACF-DC135FC74A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600" b="1" noProof="0" dirty="0">
              <a:latin typeface="Asap" panose="020B0604020202020204" charset="0"/>
              <a:ea typeface="+mj-ea"/>
              <a:cs typeface="+mj-cs"/>
              <a:sym typeface="Asap" panose="020B060402020202020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1E7390-72E8-4AED-B779-57169353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Export cable corridor for AHA to </a:t>
            </a:r>
            <a:r>
              <a:rPr lang="en-US" sz="2600" dirty="0" err="1"/>
              <a:t>Energinet.dk’s</a:t>
            </a:r>
            <a:r>
              <a:rPr lang="en-US" sz="2600" dirty="0"/>
              <a:t> 132kV station near </a:t>
            </a:r>
            <a:r>
              <a:rPr lang="en-US" sz="2600" dirty="0" err="1"/>
              <a:t>Avedøreværket</a:t>
            </a:r>
            <a:r>
              <a:rPr lang="en-US" sz="2600" dirty="0"/>
              <a:t> (power plant)</a:t>
            </a:r>
            <a:endParaRPr lang="en-GB" sz="2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CA4464-BEB2-4D7B-870A-C5D609F3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6984-6FDC-4AC6-B459-1D16AD6851F0}" type="datetime1">
              <a:rPr lang="en-GB" noProof="0" smtClean="0"/>
              <a:t>17/12/2020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AEA034-2CD3-47DB-9DF7-E6B5EC0D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x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82C195-243D-47E1-96B3-D370EACF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9</a:t>
            </a:fld>
            <a:endParaRPr lang="en-GB" noProof="0" dirty="0"/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0E4BDC99-6236-480F-A3EA-31FFB4CCCA6C}"/>
              </a:ext>
            </a:extLst>
          </p:cNvPr>
          <p:cNvGrpSpPr/>
          <p:nvPr/>
        </p:nvGrpSpPr>
        <p:grpSpPr>
          <a:xfrm>
            <a:off x="506210" y="1474640"/>
            <a:ext cx="4952365" cy="5335905"/>
            <a:chOff x="341375" y="1213103"/>
            <a:chExt cx="4952365" cy="5335905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8EC97DB3-D457-454D-B3E7-B66BF29B42C7}"/>
                </a:ext>
              </a:extLst>
            </p:cNvPr>
            <p:cNvSpPr/>
            <p:nvPr/>
          </p:nvSpPr>
          <p:spPr>
            <a:xfrm>
              <a:off x="341375" y="1213103"/>
              <a:ext cx="4951785" cy="53358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9CA0C1DC-391A-48B8-BC5D-8E4423ED1205}"/>
                </a:ext>
              </a:extLst>
            </p:cNvPr>
            <p:cNvSpPr/>
            <p:nvPr/>
          </p:nvSpPr>
          <p:spPr>
            <a:xfrm>
              <a:off x="2247899" y="3406139"/>
              <a:ext cx="213360" cy="2057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029A4446-BC7B-4DE4-A596-83A23FCCA858}"/>
                </a:ext>
              </a:extLst>
            </p:cNvPr>
            <p:cNvSpPr/>
            <p:nvPr/>
          </p:nvSpPr>
          <p:spPr>
            <a:xfrm>
              <a:off x="2418587" y="3473234"/>
              <a:ext cx="1315212" cy="210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23892C5-61A9-455B-B229-871B311FB4CC}"/>
                </a:ext>
              </a:extLst>
            </p:cNvPr>
            <p:cNvSpPr/>
            <p:nvPr/>
          </p:nvSpPr>
          <p:spPr>
            <a:xfrm>
              <a:off x="2462021" y="3509009"/>
              <a:ext cx="1221740" cy="102870"/>
            </a:xfrm>
            <a:custGeom>
              <a:avLst/>
              <a:gdLst/>
              <a:ahLst/>
              <a:cxnLst/>
              <a:rect l="l" t="t" r="r" b="b"/>
              <a:pathLst>
                <a:path w="1221739" h="102870">
                  <a:moveTo>
                    <a:pt x="0" y="0"/>
                  </a:moveTo>
                  <a:lnTo>
                    <a:pt x="1221231" y="102869"/>
                  </a:lnTo>
                </a:path>
              </a:pathLst>
            </a:custGeom>
            <a:ln w="25907">
              <a:solidFill>
                <a:srgbClr val="D21F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684CB5C0-C7E4-4152-BCBE-40F3A882A8FE}"/>
                </a:ext>
              </a:extLst>
            </p:cNvPr>
            <p:cNvSpPr/>
            <p:nvPr/>
          </p:nvSpPr>
          <p:spPr>
            <a:xfrm>
              <a:off x="3322320" y="3587496"/>
              <a:ext cx="411530" cy="2234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8C1595FA-CC74-4268-9CDD-9B2322AAB83F}"/>
                </a:ext>
              </a:extLst>
            </p:cNvPr>
            <p:cNvSpPr/>
            <p:nvPr/>
          </p:nvSpPr>
          <p:spPr>
            <a:xfrm>
              <a:off x="3377946" y="3612641"/>
              <a:ext cx="304800" cy="2138680"/>
            </a:xfrm>
            <a:custGeom>
              <a:avLst/>
              <a:gdLst/>
              <a:ahLst/>
              <a:cxnLst/>
              <a:rect l="l" t="t" r="r" b="b"/>
              <a:pathLst>
                <a:path w="304800" h="2138679">
                  <a:moveTo>
                    <a:pt x="304800" y="0"/>
                  </a:moveTo>
                  <a:lnTo>
                    <a:pt x="0" y="213813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337B9A6B-B91F-47B8-BA35-4D5C227A56F7}"/>
                </a:ext>
              </a:extLst>
            </p:cNvPr>
            <p:cNvSpPr/>
            <p:nvPr/>
          </p:nvSpPr>
          <p:spPr>
            <a:xfrm>
              <a:off x="2869692" y="6007607"/>
              <a:ext cx="541020" cy="165100"/>
            </a:xfrm>
            <a:custGeom>
              <a:avLst/>
              <a:gdLst/>
              <a:ahLst/>
              <a:cxnLst/>
              <a:rect l="l" t="t" r="r" b="b"/>
              <a:pathLst>
                <a:path w="541020" h="165100">
                  <a:moveTo>
                    <a:pt x="541019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541019" y="164592"/>
                  </a:lnTo>
                  <a:lnTo>
                    <a:pt x="541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376AAB71-25E0-47A0-AA4D-4C1D0FEB9DD3}"/>
                </a:ext>
              </a:extLst>
            </p:cNvPr>
            <p:cNvSpPr/>
            <p:nvPr/>
          </p:nvSpPr>
          <p:spPr>
            <a:xfrm>
              <a:off x="2869692" y="6007607"/>
              <a:ext cx="541020" cy="165100"/>
            </a:xfrm>
            <a:custGeom>
              <a:avLst/>
              <a:gdLst/>
              <a:ahLst/>
              <a:cxnLst/>
              <a:rect l="l" t="t" r="r" b="b"/>
              <a:pathLst>
                <a:path w="541020" h="165100">
                  <a:moveTo>
                    <a:pt x="0" y="164592"/>
                  </a:moveTo>
                  <a:lnTo>
                    <a:pt x="541019" y="164592"/>
                  </a:lnTo>
                  <a:lnTo>
                    <a:pt x="541019" y="0"/>
                  </a:lnTo>
                  <a:lnTo>
                    <a:pt x="0" y="0"/>
                  </a:lnTo>
                  <a:lnTo>
                    <a:pt x="0" y="164592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9DA09953-D1C2-4730-BBDE-1BBE141020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929" y="1491830"/>
            <a:ext cx="3254984" cy="234001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B5B6174-2EE0-4605-B27A-96E63890037D}"/>
              </a:ext>
            </a:extLst>
          </p:cNvPr>
          <p:cNvSpPr txBox="1"/>
          <p:nvPr/>
        </p:nvSpPr>
        <p:spPr>
          <a:xfrm>
            <a:off x="6750163" y="2121988"/>
            <a:ext cx="88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Cable corridor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A8A186-8DE0-4AC1-A82D-D3B75A836D43}"/>
              </a:ext>
            </a:extLst>
          </p:cNvPr>
          <p:cNvSpPr txBox="1"/>
          <p:nvPr/>
        </p:nvSpPr>
        <p:spPr>
          <a:xfrm>
            <a:off x="6587407" y="2976915"/>
            <a:ext cx="88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/>
              <a:t>Project area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9BD0E886-7DEB-4889-8C48-C96214021DA0}"/>
              </a:ext>
            </a:extLst>
          </p:cNvPr>
          <p:cNvSpPr txBox="1"/>
          <p:nvPr/>
        </p:nvSpPr>
        <p:spPr>
          <a:xfrm>
            <a:off x="1641784" y="4975699"/>
            <a:ext cx="192872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Cable </a:t>
            </a:r>
            <a:r>
              <a:rPr sz="1200" spc="-5" dirty="0">
                <a:solidFill>
                  <a:schemeClr val="bg1"/>
                </a:solidFill>
                <a:latin typeface="Arial"/>
                <a:cs typeface="Arial"/>
              </a:rPr>
              <a:t>corridor </a:t>
            </a:r>
            <a:r>
              <a:rPr lang="da-DK" sz="1200" spc="-5" dirty="0">
                <a:solidFill>
                  <a:schemeClr val="bg1"/>
                </a:solidFill>
                <a:latin typeface="Arial"/>
                <a:cs typeface="Arial"/>
              </a:rPr>
              <a:t>in green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spc="-5" dirty="0">
                <a:solidFill>
                  <a:schemeClr val="bg1"/>
                </a:solidFill>
                <a:latin typeface="Arial"/>
                <a:cs typeface="Arial"/>
              </a:rPr>
              <a:t>Connection point red</a:t>
            </a:r>
            <a:r>
              <a:rPr sz="12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bg1"/>
                </a:solidFill>
                <a:latin typeface="Arial"/>
                <a:cs typeface="Arial"/>
              </a:rPr>
              <a:t>dot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B26EE8F-2B02-4DDF-BADC-B16410763E9E}"/>
              </a:ext>
            </a:extLst>
          </p:cNvPr>
          <p:cNvSpPr txBox="1"/>
          <p:nvPr/>
        </p:nvSpPr>
        <p:spPr>
          <a:xfrm>
            <a:off x="5561114" y="3853589"/>
            <a:ext cx="3254984" cy="308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Transformer station cannot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be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build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on the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premises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of </a:t>
            </a:r>
            <a:r>
              <a:rPr lang="en-GB" sz="1200" b="1" spc="-5" dirty="0" err="1">
                <a:solidFill>
                  <a:srgbClr val="292929"/>
                </a:solidFill>
                <a:latin typeface="Arial"/>
                <a:cs typeface="Arial"/>
              </a:rPr>
              <a:t>Avedøreværket</a:t>
            </a:r>
            <a:endParaRPr lang="en-GB" sz="1200" b="1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GB" sz="1200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Suitable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onshore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area identified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in the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vicinity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of </a:t>
            </a:r>
            <a:r>
              <a:rPr lang="en-GB" sz="1200" spc="-5" dirty="0" err="1">
                <a:solidFill>
                  <a:srgbClr val="292929"/>
                </a:solidFill>
                <a:latin typeface="Arial"/>
                <a:cs typeface="Arial"/>
              </a:rPr>
              <a:t>Avedøreværket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 -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negotiations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with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land owners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are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progressing well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GB" sz="1200" b="1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Energinet.dk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is working towards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 establishing grid connection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in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2023</a:t>
            </a: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GB" sz="1200" b="1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3-6 cables to shore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depending on number of WTGs &amp; voltage levels</a:t>
            </a:r>
          </a:p>
          <a:p>
            <a:pPr marL="184150" marR="5080" indent="-171450"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GB" sz="1200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184150" marR="5080" indent="-17145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Two cables crossings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(TDC and Global Connect)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on </a:t>
            </a:r>
            <a:r>
              <a:rPr lang="en-GB" sz="1200" spc="-5" dirty="0">
                <a:solidFill>
                  <a:srgbClr val="292929"/>
                </a:solidFill>
                <a:latin typeface="Arial"/>
                <a:cs typeface="Arial"/>
              </a:rPr>
              <a:t>the </a:t>
            </a:r>
            <a:r>
              <a:rPr lang="en-GB" sz="1200" b="1" spc="-5" dirty="0">
                <a:solidFill>
                  <a:srgbClr val="292929"/>
                </a:solidFill>
                <a:latin typeface="Arial"/>
                <a:cs typeface="Arial"/>
              </a:rPr>
              <a:t>way to shore</a:t>
            </a:r>
            <a:endParaRPr lang="en-GB" sz="1200" b="1" dirty="0"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GB" sz="1200" b="1" dirty="0">
              <a:latin typeface="Arial"/>
              <a:cs typeface="Arial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D82C279-7DD2-4A0E-B015-24CD6B3DE87D}"/>
              </a:ext>
            </a:extLst>
          </p:cNvPr>
          <p:cNvSpPr/>
          <p:nvPr/>
        </p:nvSpPr>
        <p:spPr>
          <a:xfrm>
            <a:off x="6399181" y="1648926"/>
            <a:ext cx="350982" cy="305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EE17306-A4F1-4DFE-986E-91F44B8AF600}"/>
              </a:ext>
            </a:extLst>
          </p:cNvPr>
          <p:cNvSpPr/>
          <p:nvPr/>
        </p:nvSpPr>
        <p:spPr>
          <a:xfrm rot="20784968">
            <a:off x="185747" y="1505306"/>
            <a:ext cx="1921669" cy="5242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100" noProof="0" dirty="0">
                <a:solidFill>
                  <a:schemeClr val="tx1"/>
                </a:solidFill>
              </a:rPr>
              <a:t>Preliminary and </a:t>
            </a:r>
            <a:r>
              <a:rPr lang="da-DK" sz="1100" noProof="0" dirty="0" err="1">
                <a:solidFill>
                  <a:schemeClr val="tx1"/>
                </a:solidFill>
              </a:rPr>
              <a:t>indicative</a:t>
            </a:r>
            <a:r>
              <a:rPr lang="da-DK" sz="1100" noProof="0" dirty="0">
                <a:solidFill>
                  <a:schemeClr val="tx1"/>
                </a:solidFill>
              </a:rPr>
              <a:t> location of onshore substation</a:t>
            </a:r>
            <a:endParaRPr lang="en-GB" sz="11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16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6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d.%#m.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DbR7FAn451NCriICsGk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yTvXDnp8eArVTETaLZ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3KMHvDzLI9tWk6LaPRu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BCGpfjLLRdBjpKIU9K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Ff5IbCAyTMi1QOMCGWi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m58ynDWsLTKujALMuv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6y14ZzhL0VyC5A8n34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OR8bmekucqiE8_KSNzV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3.7O5Rfj0UWGIaAP_y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3zkaBR5h4e_iv03yWsV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4S2rVtH1.8yOpvttW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oGOTYXk0cVkfLuHDjv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rvJEoAIhgbXOoD28wXU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rvJEoAIhgbXOoD28wXU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O9BQDpxivMTw0euem2.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KL3ljcRLF1WD.ovG0nt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vwr4rA_.VIsRuJN9qpB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YQR10tze19YFS6vEUaN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3FTWCTFWE0eFSK0xyj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YQR10tze19YFS6vEUa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_E6dvdEhcLabrGpFAp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Hofor">
  <a:themeElements>
    <a:clrScheme name="Hofor">
      <a:dk1>
        <a:srgbClr val="000000"/>
      </a:dk1>
      <a:lt1>
        <a:sysClr val="window" lastClr="FFFFFF"/>
      </a:lt1>
      <a:dk2>
        <a:srgbClr val="00445E"/>
      </a:dk2>
      <a:lt2>
        <a:srgbClr val="EEEEEF"/>
      </a:lt2>
      <a:accent1>
        <a:srgbClr val="B4D64B"/>
      </a:accent1>
      <a:accent2>
        <a:srgbClr val="2D6870"/>
      </a:accent2>
      <a:accent3>
        <a:srgbClr val="6FB6C3"/>
      </a:accent3>
      <a:accent4>
        <a:srgbClr val="C31B67"/>
      </a:accent4>
      <a:accent5>
        <a:srgbClr val="D22027"/>
      </a:accent5>
      <a:accent6>
        <a:srgbClr val="E9E66B"/>
      </a:accent6>
      <a:hlink>
        <a:srgbClr val="B4D64B"/>
      </a:hlink>
      <a:folHlink>
        <a:srgbClr val="7B9E9A"/>
      </a:folHlink>
    </a:clrScheme>
    <a:fontScheme name="Hofor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0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for.potx" id="{183BD4E9-15D0-400B-AE69-209EB92F637E}" vid="{3B077587-092A-4783-9208-FF95317636C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A49CBC4DE966498E53C20F55EDC918" ma:contentTypeVersion="9" ma:contentTypeDescription="Opret et nyt dokument." ma:contentTypeScope="" ma:versionID="52df48ab34836db35d4ee83faabc4ce3">
  <xsd:schema xmlns:xsd="http://www.w3.org/2001/XMLSchema" xmlns:xs="http://www.w3.org/2001/XMLSchema" xmlns:p="http://schemas.microsoft.com/office/2006/metadata/properties" xmlns:ns3="034eadb7-41a5-4f9f-8cb7-6524627fb011" targetNamespace="http://schemas.microsoft.com/office/2006/metadata/properties" ma:root="true" ma:fieldsID="b5840733e44acdb1ce4be2c224f1c1e9" ns3:_="">
    <xsd:import namespace="034eadb7-41a5-4f9f-8cb7-6524627fb0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eadb7-41a5-4f9f-8cb7-6524627fb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50B3F7-BBAE-4ED5-828A-C7B64DC3F21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034eadb7-41a5-4f9f-8cb7-6524627fb011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345317-DABC-47FC-946B-5D4B67407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eadb7-41a5-4f9f-8cb7-6524627fb0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F398D4-F3DD-43C2-A4F6-2CEE42DA9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925</Words>
  <Application>Microsoft Office PowerPoint</Application>
  <PresentationFormat>Skærmshow (4:3)</PresentationFormat>
  <Paragraphs>249</Paragraphs>
  <Slides>11</Slides>
  <Notes>10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Segoe UI Light</vt:lpstr>
      <vt:lpstr>Asap</vt:lpstr>
      <vt:lpstr>Arial</vt:lpstr>
      <vt:lpstr>Calibri</vt:lpstr>
      <vt:lpstr>Wingdings</vt:lpstr>
      <vt:lpstr>Hofor</vt:lpstr>
      <vt:lpstr>think-cell Folie</vt:lpstr>
      <vt:lpstr>Øresund projects - Information on onshore transformer package</vt:lpstr>
      <vt:lpstr>HOFOR</vt:lpstr>
      <vt:lpstr>The Øresund projects will be the visible proof that Copenhagen Municipality achieves CO2 neutrality in 2025</vt:lpstr>
      <vt:lpstr>Aflandshage &amp; Nordre Flint – project envelope</vt:lpstr>
      <vt:lpstr>HOFOR‘s objective is to run a lean and efficient project</vt:lpstr>
      <vt:lpstr>In Denmark, Energinet.dk owns the grid from 132 kV - projects connect directly to the grid</vt:lpstr>
      <vt:lpstr>Export cable corridor for NFL to Energinet.dk’s 132kV station at Amagerværket (power plant owned by HOFOR)</vt:lpstr>
      <vt:lpstr>Nordre Flint – preliminary cable scenarios (no OSS)</vt:lpstr>
      <vt:lpstr>Export cable corridor for AHA to Energinet.dk’s 132kV station near Avedøreværket (power plant)</vt:lpstr>
      <vt:lpstr>Aflandshage – preliminary cable scenarios (no OSS)</vt:lpstr>
      <vt:lpstr>The transformer station is expected to be build on a 1000 m2 area with a size of 360 m2*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Øresund projects - Information on onshore transformer package</dc:title>
  <dc:creator/>
  <cp:lastModifiedBy/>
  <cp:revision>2</cp:revision>
  <dcterms:created xsi:type="dcterms:W3CDTF">2020-03-05T07:56:05Z</dcterms:created>
  <dcterms:modified xsi:type="dcterms:W3CDTF">2020-12-17T07:30:59Z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0x010100AAA49CBC4DE966498E53C20F55EDC918</vt:lpwstr>
  </property>
</Properties>
</file>